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7"/>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69" r:id="rId38"/>
    <p:sldId id="348" r:id="rId39"/>
    <p:sldId id="329" r:id="rId40"/>
    <p:sldId id="360" r:id="rId41"/>
    <p:sldId id="361" r:id="rId42"/>
    <p:sldId id="362" r:id="rId43"/>
    <p:sldId id="353" r:id="rId44"/>
    <p:sldId id="364" r:id="rId45"/>
    <p:sldId id="363" r:id="rId46"/>
    <p:sldId id="365" r:id="rId47"/>
    <p:sldId id="354" r:id="rId48"/>
    <p:sldId id="366" r:id="rId49"/>
    <p:sldId id="367" r:id="rId50"/>
    <p:sldId id="355" r:id="rId51"/>
    <p:sldId id="356" r:id="rId52"/>
    <p:sldId id="357" r:id="rId53"/>
    <p:sldId id="358" r:id="rId54"/>
    <p:sldId id="359" r:id="rId55"/>
    <p:sldId id="36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varScale="1">
        <p:scale>
          <a:sx n="60" d="100"/>
          <a:sy n="60" d="100"/>
        </p:scale>
        <p:origin x="821" y="53"/>
      </p:cViewPr>
      <p:guideLst/>
    </p:cSldViewPr>
  </p:slideViewPr>
  <p:notesTextViewPr>
    <p:cViewPr>
      <p:scale>
        <a:sx n="1" d="1"/>
        <a:sy n="1" d="1"/>
      </p:scale>
      <p:origin x="0" y="-172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4/15/2020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Central_limit_theorem" TargetMode="External"/><Relationship Id="rId7" Type="http://schemas.openxmlformats.org/officeDocument/2006/relationships/hyperlink" Target="https://en.wikipedia.org/wiki/Normal_distribu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Statistical_independence" TargetMode="External"/><Relationship Id="rId5" Type="http://schemas.openxmlformats.org/officeDocument/2006/relationships/hyperlink" Target="https://en.wikipedia.org/wiki/Central_limit_theorem#p-search" TargetMode="External"/><Relationship Id="rId4" Type="http://schemas.openxmlformats.org/officeDocument/2006/relationships/hyperlink" Target="https://en.wikipedia.org/wiki/Probability_theory"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quarteroffset"/><Relationship Id="rId3" Type="http://schemas.openxmlformats.org/officeDocument/2006/relationships/hyperlink" Target="#quarteroffset"/><Relationship Id="rId7" Type="http://schemas.openxmlformats.org/officeDocument/2006/relationships/hyperlink" Target="#trackingratio"/><Relationship Id="rId12" Type="http://schemas.openxmlformats.org/officeDocument/2006/relationships/hyperlink" Target="#trackingratio"/><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inusquarter"/><Relationship Id="rId11" Type="http://schemas.openxmlformats.org/officeDocument/2006/relationships/hyperlink" Target="#minusquarter"/><Relationship Id="rId5" Type="http://schemas.openxmlformats.org/officeDocument/2006/relationships/hyperlink" Target="#plusquarter"/><Relationship Id="rId10" Type="http://schemas.openxmlformats.org/officeDocument/2006/relationships/hyperlink" Target="#plusquarter"/><Relationship Id="rId4" Type="http://schemas.openxmlformats.org/officeDocument/2006/relationships/hyperlink" Target="#nooffset"/><Relationship Id="rId9" Type="http://schemas.openxmlformats.org/officeDocument/2006/relationships/hyperlink" Target="#nooffset"/></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STwMN"/><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STwMN"/></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harbor,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tooltip="Central limit theorem"/>
                  </a:rPr>
                  <a:t>central limit theorem</a:t>
                </a:r>
                <a:r>
                  <a:rPr lang="en-US" sz="1200" b="0" i="0" u="none" strike="noStrik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4" tooltip="Probability theory"/>
                  </a:rPr>
                  <a:t>probability theory</a:t>
                </a:r>
                <a:r>
                  <a:rPr lang="en-US" sz="1200" b="0" i="0" u="none" strike="noStrike" kern="1200" dirty="0">
                    <a:solidFill>
                      <a:schemeClr val="tx1"/>
                    </a:solidFill>
                    <a:effectLst/>
                    <a:latin typeface="+mn-lt"/>
                    <a:ea typeface="+mn-ea"/>
                    <a:cs typeface="+mn-cs"/>
                  </a:rPr>
                  <a:t> indicates that the summation of many random processes will tend to have distribution called Gaussian or Normal. </a:t>
                </a: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hlinkClick r:id="rId5"/>
                  </a:rPr>
                  <a:t>Jump to search</a:t>
                </a:r>
                <a:r>
                  <a:rPr lang="en-US" sz="1200" b="0" i="0" u="none" strike="noStrike" kern="1200">
                    <a:solidFill>
                      <a:schemeClr val="tx1"/>
                    </a:solidFill>
                    <a:effectLst/>
                    <a:latin typeface="+mn-lt"/>
                    <a:ea typeface="+mn-ea"/>
                    <a:cs typeface="+mn-cs"/>
                  </a:rPr>
                  <a:t> In </a:t>
                </a:r>
                <a:r>
                  <a:rPr lang="en-US" sz="1200" b="0" i="0" u="none" strike="noStrike" kern="1200">
                    <a:solidFill>
                      <a:schemeClr val="tx1"/>
                    </a:solidFill>
                    <a:effectLst/>
                    <a:latin typeface="+mn-lt"/>
                    <a:ea typeface="+mn-ea"/>
                    <a:cs typeface="+mn-cs"/>
                    <a:hlinkClick r:id="rId4" tooltip="Probability theory"/>
                  </a:rPr>
                  <a:t>probability theory</a:t>
                </a:r>
                <a:r>
                  <a:rPr lang="en-US" sz="1200" b="0" i="0" u="none" strike="noStrike" kern="1200">
                    <a:solidFill>
                      <a:schemeClr val="tx1"/>
                    </a:solidFill>
                    <a:effectLst/>
                    <a:latin typeface="+mn-lt"/>
                    <a:ea typeface="+mn-ea"/>
                    <a:cs typeface="+mn-cs"/>
                  </a:rPr>
                  <a:t>, the </a:t>
                </a:r>
                <a:r>
                  <a:rPr lang="en-US" sz="1200" b="1" i="0" u="none" strike="noStrike" kern="1200">
                    <a:solidFill>
                      <a:schemeClr val="tx1"/>
                    </a:solidFill>
                    <a:effectLst/>
                    <a:latin typeface="+mn-lt"/>
                    <a:ea typeface="+mn-ea"/>
                    <a:cs typeface="+mn-cs"/>
                  </a:rPr>
                  <a:t>central limit theorem</a:t>
                </a:r>
                <a:r>
                  <a:rPr lang="en-US" sz="1200" b="0" i="0" u="none" strike="noStrike" kern="120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CLT</a:t>
                </a:r>
                <a:r>
                  <a:rPr lang="en-US" sz="1200" b="0" i="0" u="none" strike="noStrike" kern="1200">
                    <a:solidFill>
                      <a:schemeClr val="tx1"/>
                    </a:solidFill>
                    <a:effectLst/>
                    <a:latin typeface="+mn-lt"/>
                    <a:ea typeface="+mn-ea"/>
                    <a:cs typeface="+mn-cs"/>
                  </a:rPr>
                  <a:t>) establishes that, in some situations, when </a:t>
                </a:r>
                <a:r>
                  <a:rPr lang="en-US" sz="1200" b="0" i="0" u="none" strike="noStrike" kern="1200">
                    <a:solidFill>
                      <a:schemeClr val="tx1"/>
                    </a:solidFill>
                    <a:effectLst/>
                    <a:latin typeface="+mn-lt"/>
                    <a:ea typeface="+mn-ea"/>
                    <a:cs typeface="+mn-cs"/>
                    <a:hlinkClick r:id="rId6" tooltip="Statistical independence"/>
                  </a:rPr>
                  <a:t>independent random variables</a:t>
                </a:r>
                <a:r>
                  <a:rPr lang="en-US" sz="1200" b="0" i="0" u="none" strike="noStrike" kern="1200">
                    <a:solidFill>
                      <a:schemeClr val="tx1"/>
                    </a:solidFill>
                    <a:effectLst/>
                    <a:latin typeface="+mn-lt"/>
                    <a:ea typeface="+mn-ea"/>
                    <a:cs typeface="+mn-cs"/>
                  </a:rPr>
                  <a:t> are added, their properly normalized sum tends toward a </a:t>
                </a:r>
                <a:r>
                  <a:rPr lang="en-US" sz="1200" b="0" i="0" u="none" strike="noStrike" kern="1200">
                    <a:solidFill>
                      <a:schemeClr val="tx1"/>
                    </a:solidFill>
                    <a:effectLst/>
                    <a:latin typeface="+mn-lt"/>
                    <a:ea typeface="+mn-ea"/>
                    <a:cs typeface="+mn-cs"/>
                    <a:hlinkClick r:id="rId7" tooltip="Normal distribution"/>
                  </a:rPr>
                  <a:t>normal distribution</a:t>
                </a:r>
                <a:r>
                  <a:rPr lang="en-US" sz="1200" b="0" i="0" u="none" strike="noStrike" kern="1200">
                    <a:solidFill>
                      <a:schemeClr val="tx1"/>
                    </a:solidFill>
                    <a:effectLst/>
                    <a:latin typeface="+mn-lt"/>
                    <a:ea typeface="+mn-ea"/>
                    <a:cs typeface="+mn-cs"/>
                  </a:rPr>
                  <a:t> (informally a </a:t>
                </a:r>
                <a:r>
                  <a:rPr lang="en-US" sz="1200" b="0" i="1" u="none" strike="noStrike" kern="1200">
                    <a:solidFill>
                      <a:schemeClr val="tx1"/>
                    </a:solidFill>
                    <a:effectLst/>
                    <a:latin typeface="+mn-lt"/>
                    <a:ea typeface="+mn-ea"/>
                    <a:cs typeface="+mn-cs"/>
                  </a:rPr>
                  <a:t>bell curve</a:t>
                </a:r>
                <a:r>
                  <a:rPr lang="en-US" sz="1200" b="0" i="0" u="none" strike="noStrike" kern="1200">
                    <a:solidFill>
                      <a:schemeClr val="tx1"/>
                    </a:solidFill>
                    <a:effectLst/>
                    <a:latin typeface="+mn-lt"/>
                    <a:ea typeface="+mn-ea"/>
                    <a:cs typeface="+mn-cs"/>
                  </a:rPr>
                  <a:t>) even if the original variables themselves are not normally distributed</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a:p>
            <a:r>
              <a:rPr lang="en-US" dirty="0"/>
              <a:t>window: 8</a:t>
            </a:r>
          </a:p>
          <a:p>
            <a:r>
              <a:rPr lang="en-US" dirty="0"/>
              <a:t>target: ImgST2yM075z025.mat</a:t>
            </a:r>
          </a:p>
          <a:p>
            <a:r>
              <a:rPr lang="en-US" dirty="0"/>
              <a:t>Snr: 3.500000e+00</a:t>
            </a:r>
          </a:p>
          <a:p>
            <a:r>
              <a:rPr lang="en-US" dirty="0"/>
              <a:t>  Overall PD:1  Instantaneous PD:1  Tracking Ratio:1 max step loc:25   max step:2.236068e+00  mean step:6.992903e-01 </a:t>
            </a:r>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𝑚</m:t>
                        </m:r>
                      </m:sup>
                    </m:sSup>
                  </m:oMath>
                </a14:m>
                <a:r>
                  <a:rPr lang="en-US" sz="1200" kern="1200" dirty="0">
                    <a:solidFill>
                      <a:schemeClr val="tx1"/>
                    </a:solidFill>
                    <a:effectLst/>
                    <a:latin typeface="+mn-lt"/>
                    <a:ea typeface="+mn-ea"/>
                    <a:cs typeface="+mn-cs"/>
                  </a:rPr>
                  <a:t> and a window of side size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2</m:t>
                        </m:r>
                      </m:e>
                      <m:sup>
                        <m:r>
                          <a:rPr lang="en-US" sz="1200" i="1" kern="1200">
                            <a:solidFill>
                              <a:schemeClr val="tx1"/>
                            </a:solidFill>
                            <a:effectLst/>
                            <a:latin typeface="Cambria Math" panose="02040503050406030204" pitchFamily="18" charset="0"/>
                            <a:ea typeface="+mn-ea"/>
                            <a:cs typeface="+mn-cs"/>
                          </a:rPr>
                          <m:t>𝑛</m:t>
                        </m:r>
                      </m:sup>
                    </m:sSup>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oMath>
                </a14:m>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num>
                      <m:den>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den>
                    </m:f>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oMath>
                </a14:m>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𝑀</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num>
                      <m:den>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m:t>
                        </m:r>
                      </m:den>
                    </m:f>
                    <m:r>
                      <a:rPr lang="en-US" sz="1200" i="1" kern="1200">
                        <a:solidFill>
                          <a:schemeClr val="tx1"/>
                        </a:solidFill>
                        <a:effectLst/>
                        <a:latin typeface="Cambria Math" panose="02040503050406030204" pitchFamily="18" charset="0"/>
                        <a:ea typeface="+mn-ea"/>
                        <a:cs typeface="+mn-cs"/>
                      </a:rPr>
                      <m:t> =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𝑀</m:t>
                        </m:r>
                      </m:num>
                      <m:den>
                        <m:r>
                          <a:rPr lang="en-US" sz="1200" i="1" kern="1200">
                            <a:solidFill>
                              <a:schemeClr val="tx1"/>
                            </a:solidFill>
                            <a:effectLst/>
                            <a:latin typeface="Cambria Math" panose="02040503050406030204" pitchFamily="18" charset="0"/>
                            <a:ea typeface="+mn-ea"/>
                            <a:cs typeface="+mn-cs"/>
                          </a:rPr>
                          <m:t>𝑁</m:t>
                        </m:r>
                      </m:den>
                    </m:f>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𝐸</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window center position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𝑦</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 </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r>
                          <a:rPr lang="en-US" sz="1200" i="1" kern="1200">
                            <a:solidFill>
                              <a:schemeClr val="tx1"/>
                            </a:solidFill>
                            <a:effectLst/>
                            <a:latin typeface="Cambria Math" panose="02040503050406030204" pitchFamily="18" charset="0"/>
                            <a:ea typeface="+mn-ea"/>
                            <a:cs typeface="+mn-cs"/>
                          </a:rPr>
                          <m:t>)</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𝑁</m:t>
                        </m:r>
                      </m:num>
                      <m:den>
                        <m:r>
                          <a:rPr lang="en-US" sz="1200" i="1" kern="1200">
                            <a:solidFill>
                              <a:schemeClr val="tx1"/>
                            </a:solidFill>
                            <a:effectLst/>
                            <a:latin typeface="Cambria Math" panose="02040503050406030204" pitchFamily="18" charset="0"/>
                            <a:ea typeface="+mn-ea"/>
                            <a:cs typeface="+mn-cs"/>
                          </a:rPr>
                          <m:t>2</m:t>
                        </m:r>
                      </m:den>
                    </m:f>
                  </m:oMath>
                </a14:m>
                <a:r>
                  <a:rPr lang="en-US" sz="1200" i="1" kern="1200" dirty="0">
                    <a:solidFill>
                      <a:schemeClr val="tx1"/>
                    </a:solidFill>
                    <a:effectLst/>
                    <a:latin typeface="+mn-lt"/>
                    <a:ea typeface="+mn-ea"/>
                    <a:cs typeface="+mn-cs"/>
                  </a:rPr>
                  <a:t> ,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𝑧</m:t>
                        </m:r>
                      </m:e>
                      <m: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𝑤</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 </m:t>
                    </m:r>
                    <m:d>
                      <m:dPr>
                        <m:begChr m:val="⌊"/>
                        <m:endChr m:val=""/>
                        <m:ctrlPr>
                          <a:rPr lang="en-US" sz="1200" i="1" kern="1200">
                            <a:solidFill>
                              <a:schemeClr val="tx1"/>
                            </a:solidFill>
                            <a:effectLst/>
                            <a:latin typeface="Cambria Math" panose="02040503050406030204" pitchFamily="18" charset="0"/>
                            <a:ea typeface="+mn-ea"/>
                            <a:cs typeface="+mn-cs"/>
                          </a:rPr>
                        </m:ctrlPr>
                      </m:dPr>
                      <m:e>
                        <m:d>
                          <m:dPr>
                            <m:begChr m:val=""/>
                            <m:endChr m:val="⌋"/>
                            <m:ctrlPr>
                              <a:rPr lang="en-US" sz="1200" i="1" kern="1200">
                                <a:solidFill>
                                  <a:schemeClr val="tx1"/>
                                </a:solidFill>
                                <a:effectLst/>
                                <a:latin typeface="Cambria Math" panose="02040503050406030204" pitchFamily="18" charset="0"/>
                                <a:ea typeface="+mn-ea"/>
                                <a:cs typeface="+mn-cs"/>
                              </a:rPr>
                            </m:ctrlPr>
                          </m:dPr>
                          <m:e>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𝑖</m:t>
                                </m:r>
                              </m:num>
                              <m:den>
                                <m:sSub>
                                  <m:sSubPr>
                                    <m:ctrlPr>
                                      <a:rPr lang="en-US" sz="1200" i="1" kern="1200">
                                        <a:solidFill>
                                          <a:schemeClr val="tx1"/>
                                        </a:solidFill>
                                        <a:effectLst/>
                                        <a:latin typeface="Cambria Math" panose="02040503050406030204" pitchFamily="18" charset="0"/>
                                        <a:ea typeface="+mn-ea"/>
                                        <a:cs typeface="+mn-cs"/>
                                      </a:rPr>
                                    </m:ctrlPr>
                                  </m:sSubPr>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𝑊</m:t>
                                        </m:r>
                                      </m:e>
                                    </m:d>
                                  </m:e>
                                  <m:sub>
                                    <m:r>
                                      <a:rPr lang="en-US" sz="1200" i="1" kern="1200">
                                        <a:solidFill>
                                          <a:schemeClr val="tx1"/>
                                        </a:solidFill>
                                        <a:effectLst/>
                                        <a:latin typeface="Cambria Math" panose="02040503050406030204" pitchFamily="18" charset="0"/>
                                        <a:ea typeface="+mn-ea"/>
                                        <a:cs typeface="+mn-cs"/>
                                      </a:rPr>
                                      <m:t>𝑟𝑐</m:t>
                                    </m:r>
                                  </m:sub>
                                </m:sSub>
                              </m:den>
                            </m:f>
                          </m:e>
                        </m:d>
                      </m:e>
                    </m:d>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a:t>
                </a:r>
                <a:endParaRPr lang="en-US" dirty="0"/>
              </a:p>
            </p:txBody>
          </p:sp>
        </mc:Choice>
        <mc:Fallback xmlns="">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r>
                  <a:rPr lang="en-US" sz="1200" i="0" kern="1200">
                    <a:solidFill>
                      <a:schemeClr val="tx1"/>
                    </a:solidFill>
                    <a:effectLst/>
                    <a:latin typeface="+mn-lt"/>
                    <a:ea typeface="+mn-ea"/>
                    <a:cs typeface="+mn-cs"/>
                  </a:rPr>
                  <a:t>2^𝑚</a:t>
                </a:r>
                <a:r>
                  <a:rPr lang="en-US" sz="1200" kern="1200" dirty="0">
                    <a:solidFill>
                      <a:schemeClr val="tx1"/>
                    </a:solidFill>
                    <a:effectLst/>
                    <a:latin typeface="+mn-lt"/>
                    <a:ea typeface="+mn-ea"/>
                    <a:cs typeface="+mn-cs"/>
                  </a:rPr>
                  <a:t> and a window of side size </a:t>
                </a:r>
                <a:r>
                  <a:rPr lang="en-US" sz="1200" i="0" kern="1200">
                    <a:solidFill>
                      <a:schemeClr val="tx1"/>
                    </a:solidFill>
                    <a:effectLst/>
                    <a:latin typeface="+mn-lt"/>
                    <a:ea typeface="+mn-ea"/>
                    <a:cs typeface="+mn-cs"/>
                  </a:rPr>
                  <a:t>𝑁=2^𝑛</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r>
                  <a:rPr lang="en-US" sz="1200" i="0" kern="1200">
                    <a:solidFill>
                      <a:schemeClr val="tx1"/>
                    </a:solidFill>
                    <a:effectLst/>
                    <a:latin typeface="+mn-lt"/>
                    <a:ea typeface="+mn-ea"/>
                    <a:cs typeface="+mn-cs"/>
                  </a:rPr>
                  <a:t>|𝑊|</a:t>
                </a:r>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  =〖(𝑀−𝑁/2)〗^2/〖(𝑁/2)〗^2 </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r>
                  <a:rPr lang="en-US" sz="1200" i="0" kern="1200">
                    <a:solidFill>
                      <a:schemeClr val="tx1"/>
                    </a:solidFill>
                    <a:effectLst/>
                    <a:latin typeface="+mn-lt"/>
                    <a:ea typeface="+mn-ea"/>
                    <a:cs typeface="+mn-cs"/>
                  </a:rPr>
                  <a:t>|𝑊|_𝑟𝑐</a:t>
                </a:r>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|𝑊|_𝑟𝑐  =(𝑀−𝑁/2)/(𝑁/2)  =  2𝑀/𝑁−1</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r>
                  <a:rPr lang="en-US" sz="1200" i="0" kern="1200">
                    <a:solidFill>
                      <a:schemeClr val="tx1"/>
                    </a:solidFill>
                    <a:effectLst/>
                    <a:latin typeface="+mn-lt"/>
                    <a:ea typeface="+mn-ea"/>
                    <a:cs typeface="+mn-cs"/>
                  </a:rPr>
                  <a:t>𝑤_𝑖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𝑖∈ {1..𝐸}</a:t>
                </a:r>
                <a:r>
                  <a:rPr lang="en-US" sz="1200" kern="1200" dirty="0">
                    <a:solidFill>
                      <a:schemeClr val="tx1"/>
                    </a:solidFill>
                    <a:effectLst/>
                    <a:latin typeface="+mn-lt"/>
                    <a:ea typeface="+mn-ea"/>
                    <a:cs typeface="+mn-cs"/>
                  </a:rPr>
                  <a:t> the window center position </a:t>
                </a:r>
                <a:r>
                  <a:rPr lang="en-US" sz="1200" i="0" kern="1200">
                    <a:solidFill>
                      <a:schemeClr val="tx1"/>
                    </a:solidFill>
                    <a:effectLst/>
                    <a:latin typeface="+mn-lt"/>
                    <a:ea typeface="+mn-ea"/>
                    <a:cs typeface="+mn-cs"/>
                  </a:rPr>
                  <a:t>𝑦_(𝑤_𝑖)^0,𝑧_(𝑤_𝑖)^0   </a:t>
                </a:r>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𝑦_(𝑤_𝑖)^0=(𝑖−⌊├  𝑖/|𝑊|_𝑟𝑐 ⌋ 〖∙|𝑊|〗_𝑟𝑐)┤∙𝑁−𝑁/2</a:t>
                </a:r>
                <a:r>
                  <a:rPr lang="en-US" sz="1200" i="1"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     𝑧〗_(𝑤_𝑖  )^0= ⌊├ 𝑖/|𝑊|_𝑟𝑐 ⌋┤  +1</a:t>
                </a:r>
                <a:r>
                  <a:rPr lang="en-US" sz="1200" kern="1200" dirty="0">
                    <a:solidFill>
                      <a:schemeClr val="tx1"/>
                    </a:solidFill>
                    <a:effectLst/>
                    <a:latin typeface="+mn-lt"/>
                    <a:ea typeface="+mn-ea"/>
                    <a:cs typeface="+mn-cs"/>
                  </a:rPr>
                  <a:t>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1557411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𝑆𝑁𝑅</m:t>
                        </m:r>
                      </m:e>
                      <m:sub>
                        <m:r>
                          <a:rPr lang="en-US" sz="1200" i="1" kern="1200">
                            <a:solidFill>
                              <a:schemeClr val="tx1"/>
                            </a:solidFill>
                            <a:effectLst/>
                            <a:latin typeface="Cambria Math" panose="02040503050406030204" pitchFamily="18" charset="0"/>
                            <a:ea typeface="+mn-ea"/>
                            <a:cs typeface="+mn-cs"/>
                          </a:rPr>
                          <m:t>𝑝𝑑</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100</m:t>
                        </m:r>
                        <m:r>
                          <a:rPr lang="en-US" sz="1200" i="1" kern="1200">
                            <a:solidFill>
                              <a:schemeClr val="tx1"/>
                            </a:solidFill>
                            <a:effectLst/>
                            <a:latin typeface="Cambria Math" panose="02040503050406030204" pitchFamily="18" charset="0"/>
                            <a:ea typeface="+mn-ea"/>
                            <a:cs typeface="+mn-cs"/>
                          </a:rPr>
                          <m:t>%</m:t>
                        </m:r>
                      </m:sub>
                    </m:sSub>
                  </m:oMath>
                </a14:m>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8"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9"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10"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11"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r>
                  <a:rPr lang="en-US" sz="1200" i="0" kern="1200">
                    <a:solidFill>
                      <a:schemeClr val="tx1"/>
                    </a:solidFill>
                    <a:effectLst/>
                    <a:latin typeface="+mn-lt"/>
                    <a:ea typeface="+mn-ea"/>
                    <a:cs typeface="+mn-cs"/>
                  </a:rPr>
                  <a:t>〖𝑆𝑁𝑅〗_(𝑝𝑑=100%)</a:t>
                </a:r>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10"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12"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e>
                    </m:acc>
                  </m:oMath>
                </a14:m>
                <a:r>
                  <a:rPr lang="en-US" sz="1200" kern="1200" dirty="0">
                    <a:solidFill>
                      <a:schemeClr val="tx1"/>
                    </a:solidFill>
                    <a:effectLst/>
                    <a:latin typeface="+mn-lt"/>
                    <a:ea typeface="+mn-ea"/>
                    <a:cs typeface="+mn-cs"/>
                  </a:rPr>
                  <a:t> is larger than in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oMath>
                </a14:m>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Choice>
        <mc:Fallback xmlns="">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r>
                  <a:rPr lang="en-US" sz="1200" i="0" kern="1200">
                    <a:solidFill>
                      <a:schemeClr val="tx1"/>
                    </a:solidFill>
                    <a:effectLst/>
                    <a:latin typeface="+mn-lt"/>
                    <a:ea typeface="+mn-ea"/>
                    <a:cs typeface="+mn-cs"/>
                  </a:rPr>
                  <a:t>(𝜒𝑓) ̂</a:t>
                </a:r>
                <a:r>
                  <a:rPr lang="en-US" sz="1200" kern="1200" dirty="0">
                    <a:solidFill>
                      <a:schemeClr val="tx1"/>
                    </a:solidFill>
                    <a:effectLst/>
                    <a:latin typeface="+mn-lt"/>
                    <a:ea typeface="+mn-ea"/>
                    <a:cs typeface="+mn-cs"/>
                  </a:rPr>
                  <a:t> is larger than in </a:t>
                </a:r>
                <a:r>
                  <a:rPr lang="en-US" sz="1200" i="0" kern="1200">
                    <a:solidFill>
                      <a:schemeClr val="tx1"/>
                    </a:solidFill>
                    <a:effectLst/>
                    <a:latin typeface="+mn-lt"/>
                    <a:ea typeface="+mn-ea"/>
                    <a:cs typeface="+mn-cs"/>
                  </a:rPr>
                  <a:t>𝜒𝑓</a:t>
                </a:r>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368097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that give solution to best path in hidden state Markov model</a:t>
            </a:r>
          </a:p>
          <a:p>
            <a:endParaRPr lang="en-US" dirty="0"/>
          </a:p>
          <a:p>
            <a:r>
              <a:rPr lang="en-US" dirty="0"/>
              <a:t>Discrete-State HMMs </a:t>
            </a:r>
          </a:p>
          <a:p>
            <a:r>
              <a:rPr lang="en-US" dirty="0"/>
              <a:t>	Inference:  Filtering, smoothing, Viterbi, classification </a:t>
            </a:r>
          </a:p>
          <a:p>
            <a:r>
              <a:rPr lang="en-US" dirty="0"/>
              <a:t>	Learning:  EM algorithm</a:t>
            </a:r>
          </a:p>
          <a:p>
            <a:r>
              <a:rPr lang="en-US" dirty="0"/>
              <a:t>Continuous-State HMMs </a:t>
            </a:r>
          </a:p>
          <a:p>
            <a:r>
              <a:rPr lang="en-US" dirty="0"/>
              <a:t>	Linear state space models:  Kalman filters </a:t>
            </a:r>
          </a:p>
          <a:p>
            <a:r>
              <a:rPr lang="en-US" dirty="0"/>
              <a:t>	Nonlinear dynamical systems:  Particle filters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scenarios, the target is born in the first image and never dies.</a:t>
            </a:r>
          </a:p>
          <a:p>
            <a:endParaRPr lang="en-US" dirty="0"/>
          </a:p>
          <a:p>
            <a:endParaRPr lang="en-US" dirty="0"/>
          </a:p>
          <a:p>
            <a:r>
              <a:rPr lang="en-US" sz="1200" b="0" i="0" u="none" strike="noStrike" kern="1200" dirty="0">
                <a:solidFill>
                  <a:schemeClr val="tx1"/>
                </a:solidFill>
                <a:effectLst/>
                <a:latin typeface="+mn-lt"/>
                <a:ea typeface="+mn-ea"/>
                <a:cs typeface="+mn-cs"/>
              </a:rPr>
              <a:t>Dynamic Programming idea is to simply store the results of subproblems, so that we do not have to re-compute them when needed later.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3041045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413472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a:t>
                </a:r>
                <a:endParaRPr lang="en-US"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cs typeface="David" panose="020E0502060401010101" pitchFamily="34" charset="-79"/>
                  </a:rPr>
                  <a:t>〖</a:t>
                </a:r>
                <a:r>
                  <a:rPr lang="en-US" i="0">
                    <a:latin typeface="Cambria Math" panose="02040503050406030204" pitchFamily="18" charset="0"/>
                    <a:ea typeface="Times New Roman" panose="02020603050405020304" pitchFamily="18" charset="0"/>
                    <a:cs typeface="David" panose="020E0502060401010101" pitchFamily="34" charset="-79"/>
                  </a:rPr>
                  <a:t>𝑆𝑁𝑅〗_(𝑝𝑑=100%)</a:t>
                </a:r>
                <a:r>
                  <a:rPr lang="en-US" dirty="0">
                    <a:latin typeface="David" panose="020E0502060401010101" pitchFamily="34" charset="-79"/>
                    <a:ea typeface="Times New Roman" panose="02020603050405020304" pitchFamily="18" charset="0"/>
                  </a:rPr>
                  <a:t> (100% tracking PD at Max. SNR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oMath>
                </a14:m>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r>
                  <a:rPr lang="en-US" sz="1200" i="0" kern="1200">
                    <a:solidFill>
                      <a:schemeClr val="tx1"/>
                    </a:solidFill>
                    <a:effectLst/>
                    <a:latin typeface="+mn-lt"/>
                    <a:ea typeface="+mn-ea"/>
                    <a:cs typeface="+mn-cs"/>
                  </a:rPr>
                  <a:t>𝛼=1%</a:t>
                </a:r>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51</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strength of the Viterbi algorithm that once it starts tracking the target in most cases, it will never lose it (under the assumption of continuous and regular path) this cannot be said about the dynamic SHAS in its current configuration that has a higher probability of losing track of the target then the Viterbi.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Dynamic SHAS based tracking algorithm exhibits high tracking scores at the start of the trajectory as a result of the 'maximum coefficient' ability to successfully detect the first segments once a window overlaps the trajectory even for relatively low SNR. It looks like a good idea to take advantage of the fast-tracking ability of dynamic SHAS and the good tracking stability of the Viterbi described.</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52</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target in the first scene (a)) is embedded with SCR equal to 0.9. Below this level of SCR, the target is lost when passing next to the cloud on its left from step 15. The target in the second scene (b)) is embedded with an SCR equal to 1.35. Below this level of SCR, the target passing through the cloud at the start of the trajectory is lost when it leaves the cloud at step 12. As expected, when the target contrast is low compared to the local environment, and there are outliers positioned not in the forward direction of the moving target, the target is lost.</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53</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 proposed tracking algorithm in a real scene of a plane flying through the clouds in a considerable distance from the IR camera exhibits consistent tracking behavior along with the scene even for relatively low SCR using 8-pixels window size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54</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55</a:t>
            </a:fld>
            <a:endParaRPr lang="en-US"/>
          </a:p>
        </p:txBody>
      </p:sp>
    </p:spTree>
    <p:extLst>
      <p:ext uri="{BB962C8B-B14F-4D97-AF65-F5344CB8AC3E}">
        <p14:creationId xmlns:p14="http://schemas.microsoft.com/office/powerpoint/2010/main" val="273290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4/15/2020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4/15/2020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4/15/2020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4/15/2020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4/15/2020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4/15/2020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4/15/2020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Layout" Target="../slideLayouts/slideLayout2.xml"/><Relationship Id="rId7" Type="http://schemas.openxmlformats.org/officeDocument/2006/relationships/image" Target="../media/image78.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notesSlide" Target="../notesSlides/notesSlide35.xml"/><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36.xml"/><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800.png"/><Relationship Id="rId7" Type="http://schemas.openxmlformats.org/officeDocument/2006/relationships/image" Target="../media/image8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slide" Target="slide4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930.png"/><Relationship Id="rId4" Type="http://schemas.openxmlformats.org/officeDocument/2006/relationships/slide" Target="slide46.xml"/></Relationships>
</file>

<file path=ppt/slides/_rels/slide44.xml.rels><?xml version="1.0" encoding="UTF-8" standalone="yes"?>
<Relationships xmlns="http://schemas.openxmlformats.org/package/2006/relationships"><Relationship Id="rId3" Type="http://schemas.openxmlformats.org/officeDocument/2006/relationships/image" Target="../media/image940.png"/><Relationship Id="rId7"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4.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slide" Target="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slide" Target="slide51.xml"/><Relationship Id="rId4" Type="http://schemas.openxmlformats.org/officeDocument/2006/relationships/image" Target="../media/image128.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35.png"/><Relationship Id="rId3" Type="http://schemas.microsoft.com/office/2007/relationships/media" Target="../media/media5.avi"/><Relationship Id="rId7" Type="http://schemas.openxmlformats.org/officeDocument/2006/relationships/image" Target="../media/image134.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video" Target="../media/media5.avi"/><Relationship Id="rId9"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137.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9.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Prof.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the X-ray Transform</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9024"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9025"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9026"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815820"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4227805" y="4290588"/>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753908" y="4375676"/>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62464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p>
          <a:p>
            <a:pPr algn="ctr"/>
            <a:r>
              <a:rPr lang="en-US" sz="2000" b="1" dirty="0">
                <a:solidFill>
                  <a:schemeClr val="tx1"/>
                </a:solidFill>
              </a:rPr>
              <a:t>Computation of the 3D X-ray Coefficients</a:t>
            </a:r>
            <a:endParaRPr lang="en-US" sz="20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85244" y="160972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The 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transform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The 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26560" y="1175228"/>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
        <p:nvSpPr>
          <p:cNvPr id="2" name="Rectangle 1">
            <a:extLst>
              <a:ext uri="{FF2B5EF4-FFF2-40B4-BE49-F238E27FC236}">
                <a16:creationId xmlns:a16="http://schemas.microsoft.com/office/drawing/2014/main" id="{08B55D84-C459-4677-ABBE-E1A748D8E902}"/>
              </a:ext>
            </a:extLst>
          </p:cNvPr>
          <p:cNvSpPr/>
          <p:nvPr/>
        </p:nvSpPr>
        <p:spPr>
          <a:xfrm>
            <a:off x="3835374" y="5824248"/>
            <a:ext cx="5008936" cy="369332"/>
          </a:xfrm>
          <a:prstGeom prst="rect">
            <a:avLst/>
          </a:prstGeom>
        </p:spPr>
        <p:txBody>
          <a:bodyPr wrap="none">
            <a:spAutoFit/>
          </a:bodyPr>
          <a:lstStyle/>
          <a:p>
            <a:pPr algn="ctr"/>
            <a:r>
              <a:rPr lang="en-US" dirty="0"/>
              <a:t>Visual C - Intel® Core™ i7-6700K CPU @ 4.00GHz</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569" y="111419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6"/>
          <a:stretch>
            <a:fillRect/>
          </a:stretch>
        </p:blipFill>
        <p:spPr>
          <a:xfrm>
            <a:off x="307569" y="3075395"/>
            <a:ext cx="2086928" cy="1531752"/>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7"/>
          <a:stretch>
            <a:fillRect/>
          </a:stretch>
        </p:blipFill>
        <p:spPr>
          <a:xfrm>
            <a:off x="307569" y="4856392"/>
            <a:ext cx="2086928" cy="1647060"/>
          </a:xfrm>
          <a:prstGeom prst="rect">
            <a:avLst/>
          </a:prstGeom>
        </p:spPr>
      </p:pic>
      <p:sp>
        <p:nvSpPr>
          <p:cNvPr id="3" name="Parallelogram 2">
            <a:extLst>
              <a:ext uri="{FF2B5EF4-FFF2-40B4-BE49-F238E27FC236}">
                <a16:creationId xmlns:a16="http://schemas.microsoft.com/office/drawing/2014/main" id="{99293646-3410-490F-B07E-18A61F37F1B5}"/>
              </a:ext>
            </a:extLst>
          </p:cNvPr>
          <p:cNvSpPr/>
          <p:nvPr/>
        </p:nvSpPr>
        <p:spPr>
          <a:xfrm rot="20767471">
            <a:off x="1360707" y="1840741"/>
            <a:ext cx="171907" cy="10159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hlinkClick r:id="rId8" action="ppaction://hlinksldjump"/>
            <a:extLst>
              <a:ext uri="{FF2B5EF4-FFF2-40B4-BE49-F238E27FC236}">
                <a16:creationId xmlns:a16="http://schemas.microsoft.com/office/drawing/2014/main" id="{92CAC290-5DC6-49AA-8A47-FB728C4EAE4C}"/>
              </a:ext>
            </a:extLst>
          </p:cNvPr>
          <p:cNvPicPr>
            <a:picLocks noChangeAspect="1"/>
          </p:cNvPicPr>
          <p:nvPr/>
        </p:nvPicPr>
        <p:blipFill>
          <a:blip r:embed="rId9"/>
          <a:stretch>
            <a:fillRect/>
          </a:stretch>
        </p:blipFill>
        <p:spPr>
          <a:xfrm>
            <a:off x="3498756" y="3106568"/>
            <a:ext cx="3255840" cy="1469405"/>
          </a:xfrm>
          <a:prstGeom prst="rect">
            <a:avLst/>
          </a:prstGeom>
        </p:spPr>
      </p:pic>
      <p:pic>
        <p:nvPicPr>
          <p:cNvPr id="2" name="STwWN033yM025z1WIN8WoffPlusSNR3.5">
            <a:hlinkClick r:id="" action="ppaction://media"/>
            <a:extLst>
              <a:ext uri="{FF2B5EF4-FFF2-40B4-BE49-F238E27FC236}">
                <a16:creationId xmlns:a16="http://schemas.microsoft.com/office/drawing/2014/main" id="{CE581E1A-D985-425F-8EE2-CC5294AD36F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256181" y="1676159"/>
            <a:ext cx="4674243" cy="3505682"/>
          </a:xfrm>
          <a:prstGeom prst="rect">
            <a:avLst/>
          </a:prstGeom>
        </p:spPr>
      </p:pic>
    </p:spTree>
    <p:extLst>
      <p:ext uri="{BB962C8B-B14F-4D97-AF65-F5344CB8AC3E}">
        <p14:creationId xmlns:p14="http://schemas.microsoft.com/office/powerpoint/2010/main" val="59810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562678"/>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sp>
        <p:nvSpPr>
          <p:cNvPr id="2" name="Arrow: Curved Left 1">
            <a:hlinkClick r:id="rId3" action="ppaction://hlinksldjump"/>
            <a:extLst>
              <a:ext uri="{FF2B5EF4-FFF2-40B4-BE49-F238E27FC236}">
                <a16:creationId xmlns:a16="http://schemas.microsoft.com/office/drawing/2014/main" id="{7FF33CCB-C2B2-439B-9D3A-229E8009C2B0}"/>
              </a:ext>
            </a:extLst>
          </p:cNvPr>
          <p:cNvSpPr/>
          <p:nvPr/>
        </p:nvSpPr>
        <p:spPr>
          <a:xfrm>
            <a:off x="11757740" y="6303433"/>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5DF5522-0361-4150-8B89-12A7C04352B5}"/>
              </a:ext>
            </a:extLst>
          </p:cNvPr>
          <p:cNvPicPr>
            <a:picLocks noChangeAspect="1"/>
          </p:cNvPicPr>
          <p:nvPr/>
        </p:nvPicPr>
        <p:blipFill>
          <a:blip r:embed="rId4"/>
          <a:stretch>
            <a:fillRect/>
          </a:stretch>
        </p:blipFill>
        <p:spPr>
          <a:xfrm>
            <a:off x="5901363" y="1111460"/>
            <a:ext cx="5648566" cy="5732644"/>
          </a:xfrm>
          <a:prstGeom prst="rect">
            <a:avLst/>
          </a:prstGeom>
        </p:spPr>
      </p:pic>
      <p:pic>
        <p:nvPicPr>
          <p:cNvPr id="3" name="Picture 2">
            <a:extLst>
              <a:ext uri="{FF2B5EF4-FFF2-40B4-BE49-F238E27FC236}">
                <a16:creationId xmlns:a16="http://schemas.microsoft.com/office/drawing/2014/main" id="{6221A116-B9BE-4065-BE01-5D2B0D4873F5}"/>
              </a:ext>
            </a:extLst>
          </p:cNvPr>
          <p:cNvPicPr>
            <a:picLocks noChangeAspect="1"/>
          </p:cNvPicPr>
          <p:nvPr/>
        </p:nvPicPr>
        <p:blipFill>
          <a:blip r:embed="rId5"/>
          <a:stretch>
            <a:fillRect/>
          </a:stretch>
        </p:blipFill>
        <p:spPr>
          <a:xfrm>
            <a:off x="393701" y="3165249"/>
            <a:ext cx="5426075" cy="2371725"/>
          </a:xfrm>
          <a:prstGeom prst="rect">
            <a:avLst/>
          </a:prstGeom>
        </p:spPr>
      </p:pic>
      <p:pic>
        <p:nvPicPr>
          <p:cNvPr id="8" name="Picture 7">
            <a:extLst>
              <a:ext uri="{FF2B5EF4-FFF2-40B4-BE49-F238E27FC236}">
                <a16:creationId xmlns:a16="http://schemas.microsoft.com/office/drawing/2014/main" id="{E0EC9B69-5AE3-4747-9A03-2EEEEC259EC7}"/>
              </a:ext>
            </a:extLst>
          </p:cNvPr>
          <p:cNvPicPr>
            <a:picLocks noChangeAspect="1"/>
          </p:cNvPicPr>
          <p:nvPr/>
        </p:nvPicPr>
        <p:blipFill>
          <a:blip r:embed="rId6"/>
          <a:stretch>
            <a:fillRect/>
          </a:stretch>
        </p:blipFill>
        <p:spPr>
          <a:xfrm>
            <a:off x="171209" y="6544733"/>
            <a:ext cx="2076450" cy="142875"/>
          </a:xfrm>
          <a:prstGeom prst="rect">
            <a:avLst/>
          </a:prstGeom>
        </p:spPr>
      </p:pic>
      <p:pic>
        <p:nvPicPr>
          <p:cNvPr id="9" name="Picture 8">
            <a:extLst>
              <a:ext uri="{FF2B5EF4-FFF2-40B4-BE49-F238E27FC236}">
                <a16:creationId xmlns:a16="http://schemas.microsoft.com/office/drawing/2014/main" id="{0E0CBCA3-8C69-4CBA-AE32-19FB62B008D0}"/>
              </a:ext>
            </a:extLst>
          </p:cNvPr>
          <p:cNvPicPr>
            <a:picLocks noChangeAspect="1"/>
          </p:cNvPicPr>
          <p:nvPr/>
        </p:nvPicPr>
        <p:blipFill>
          <a:blip r:embed="rId7"/>
          <a:stretch>
            <a:fillRect/>
          </a:stretch>
        </p:blipFill>
        <p:spPr>
          <a:xfrm>
            <a:off x="9591675" y="849704"/>
            <a:ext cx="1800225" cy="190500"/>
          </a:xfrm>
          <a:prstGeom prst="rect">
            <a:avLst/>
          </a:prstGeom>
        </p:spPr>
      </p:pic>
      <p:pic>
        <p:nvPicPr>
          <p:cNvPr id="11" name="Picture 10">
            <a:extLst>
              <a:ext uri="{FF2B5EF4-FFF2-40B4-BE49-F238E27FC236}">
                <a16:creationId xmlns:a16="http://schemas.microsoft.com/office/drawing/2014/main" id="{5EE07319-33E2-430D-A56F-60BBE55648DA}"/>
              </a:ext>
            </a:extLst>
          </p:cNvPr>
          <p:cNvPicPr>
            <a:picLocks noChangeAspect="1"/>
          </p:cNvPicPr>
          <p:nvPr/>
        </p:nvPicPr>
        <p:blipFill>
          <a:blip r:embed="rId8"/>
          <a:stretch>
            <a:fillRect/>
          </a:stretch>
        </p:blipFill>
        <p:spPr>
          <a:xfrm>
            <a:off x="459189" y="1668689"/>
            <a:ext cx="5010150" cy="838200"/>
          </a:xfrm>
          <a:prstGeom prst="rect">
            <a:avLst/>
          </a:prstGeom>
        </p:spPr>
      </p:pic>
    </p:spTree>
    <p:extLst>
      <p:ext uri="{BB962C8B-B14F-4D97-AF65-F5344CB8AC3E}">
        <p14:creationId xmlns:p14="http://schemas.microsoft.com/office/powerpoint/2010/main" val="3865940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xmlns="">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xmlns:a14="http://schemas.microsoft.com/office/drawing/2010/main">
        <mc:Choice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xmlns="">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pPr>
              <a:buFont typeface="Wingdings" panose="05000000000000000000" pitchFamily="2" charset="2"/>
              <a:buChar char="Ø"/>
            </a:pPr>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pPr>
              <a:buFont typeface="Wingdings" panose="05000000000000000000" pitchFamily="2" charset="2"/>
              <a:buChar char="Ø"/>
            </a:pPr>
            <a:r>
              <a:rPr lang="en-US" altLang="en-US" sz="2800" i="1" dirty="0"/>
              <a:t> 		               </a:t>
            </a:r>
            <a:r>
              <a:rPr lang="en-US" altLang="en-US" sz="2800" dirty="0"/>
              <a:t>-point field</a:t>
            </a:r>
            <a:br>
              <a:rPr lang="en-US" altLang="en-US" sz="2800" dirty="0"/>
            </a:br>
            <a:endParaRPr lang="en-US" altLang="en-US" sz="2800" dirty="0"/>
          </a:p>
          <a:p>
            <a:pPr>
              <a:buFont typeface="Wingdings" panose="05000000000000000000" pitchFamily="2" charset="2"/>
              <a:buChar char="Ø"/>
            </a:pPr>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4</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Choice>
        <mc:Fallback xmlns="">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endParaRPr lang="en-US"/>
                        </a:p>
                      </a:txBody>
                      <a:tcPr>
                        <a:blipFill>
                          <a:blip r:embed="rId3"/>
                          <a:stretch>
                            <a:fillRect l="-200000" t="-175325" r="-300844" b="-102597"/>
                          </a:stretch>
                        </a:blipFill>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endParaRPr lang="en-US"/>
                        </a:p>
                      </a:txBody>
                      <a:tcPr>
                        <a:blipFill>
                          <a:blip r:embed="rId3"/>
                          <a:stretch>
                            <a:fillRect l="-200000" t="-275325" r="-300844" b="-2597"/>
                          </a:stretch>
                        </a:blipFill>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5413A0C-3483-4E50-A7F1-BE08B1C6D847}"/>
                  </a:ext>
                </a:extLst>
              </p:cNvPr>
              <p:cNvSpPr/>
              <p:nvPr/>
            </p:nvSpPr>
            <p:spPr>
              <a:xfrm>
                <a:off x="2813049" y="4346364"/>
                <a:ext cx="6516207" cy="1006301"/>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for trajectories types.</a:t>
                </a:r>
              </a:p>
              <a:p>
                <a:endParaRPr lang="en-US" sz="1100" dirty="0">
                  <a:effectLst/>
                  <a:latin typeface="David" panose="020E0502060401010101" pitchFamily="34" charset="-79"/>
                  <a:ea typeface="Times New Roman" panose="02020603050405020304" pitchFamily="18" charset="0"/>
                </a:endParaRPr>
              </a:p>
              <a:p>
                <a:pPr marL="228600" indent="-228600">
                  <a:buAutoNum type="arabicParenBoth"/>
                </a:pPr>
                <a:r>
                  <a:rPr lang="en-US" sz="1100" dirty="0">
                    <a:effectLst/>
                    <a:latin typeface="David" panose="020E0502060401010101" pitchFamily="34" charset="-79"/>
                    <a:ea typeface="Times New Roman" panose="02020603050405020304" pitchFamily="18" charset="0"/>
                    <a:hlinkClick r:id="rId4" action="ppaction://hlinksldjump"/>
                  </a:rPr>
                  <a:t>regular resolution </a:t>
                </a:r>
                <a:r>
                  <a:rPr lang="en-US" sz="1100" dirty="0">
                    <a:effectLst/>
                    <a:latin typeface="David" panose="020E0502060401010101" pitchFamily="34" charset="-79"/>
                    <a:ea typeface="Times New Roman" panose="02020603050405020304" pitchFamily="18" charset="0"/>
                  </a:rPr>
                  <a:t>– 5 (8-pixels) , 3 (16 – pixels0</a:t>
                </a:r>
                <a:endParaRPr lang="en-US" sz="1100" dirty="0">
                  <a:latin typeface="David" panose="020E0502060401010101" pitchFamily="34" charset="-79"/>
                </a:endParaRPr>
              </a:p>
              <a:p>
                <a:pPr marL="342900" indent="-342900">
                  <a:buAutoNum type="arabicParenBoth"/>
                </a:pPr>
                <a:endParaRPr lang="en-US" dirty="0"/>
              </a:p>
            </p:txBody>
          </p:sp>
        </mc:Choice>
        <mc:Fallback xmlns="">
          <p:sp>
            <p:nvSpPr>
              <p:cNvPr id="2" name="Rectangle 1">
                <a:extLst>
                  <a:ext uri="{FF2B5EF4-FFF2-40B4-BE49-F238E27FC236}">
                    <a16:creationId xmlns:a16="http://schemas.microsoft.com/office/drawing/2014/main" id="{D5413A0C-3483-4E50-A7F1-BE08B1C6D847}"/>
                  </a:ext>
                </a:extLst>
              </p:cNvPr>
              <p:cNvSpPr>
                <a:spLocks noRot="1" noChangeAspect="1" noMove="1" noResize="1" noEditPoints="1" noAdjustHandles="1" noChangeArrowheads="1" noChangeShapeType="1" noTextEdit="1"/>
              </p:cNvSpPr>
              <p:nvPr/>
            </p:nvSpPr>
            <p:spPr>
              <a:xfrm>
                <a:off x="2813049" y="4346364"/>
                <a:ext cx="6516207" cy="1006301"/>
              </a:xfrm>
              <a:prstGeom prst="rect">
                <a:avLst/>
              </a:prstGeom>
              <a:blipFill>
                <a:blip r:embed="rId5"/>
                <a:stretch>
                  <a:fillRect t="-2424" r="-94"/>
                </a:stretch>
              </a:blipFill>
            </p:spPr>
            <p:txBody>
              <a:bodyPr/>
              <a:lstStyle/>
              <a:p>
                <a:r>
                  <a:rPr lang="en-US">
                    <a:noFill/>
                  </a:rPr>
                  <a:t> </a:t>
                </a:r>
              </a:p>
            </p:txBody>
          </p:sp>
        </mc:Fallback>
      </mc:AlternateContent>
      <p:sp>
        <p:nvSpPr>
          <p:cNvPr id="7" name="Star: 4 Points 6">
            <a:hlinkClick r:id="rId6" action="ppaction://hlinksldjump"/>
            <a:extLst>
              <a:ext uri="{FF2B5EF4-FFF2-40B4-BE49-F238E27FC236}">
                <a16:creationId xmlns:a16="http://schemas.microsoft.com/office/drawing/2014/main" id="{1E781402-EC30-49DF-9BB5-4888C292BEAB}"/>
              </a:ext>
            </a:extLst>
          </p:cNvPr>
          <p:cNvSpPr/>
          <p:nvPr/>
        </p:nvSpPr>
        <p:spPr>
          <a:xfrm>
            <a:off x="12596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7" action="ppaction://hlinksldjump"/>
            <a:extLst>
              <a:ext uri="{FF2B5EF4-FFF2-40B4-BE49-F238E27FC236}">
                <a16:creationId xmlns:a16="http://schemas.microsoft.com/office/drawing/2014/main" id="{E09786D6-FD37-4A3D-B73A-5606F6C2B199}"/>
              </a:ext>
            </a:extLst>
          </p:cNvPr>
          <p:cNvSpPr/>
          <p:nvPr/>
        </p:nvSpPr>
        <p:spPr>
          <a:xfrm>
            <a:off x="21232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339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CADE45-0F89-475C-A684-8CA1F7558206}"/>
                  </a:ext>
                </a:extLst>
              </p:cNvPr>
              <p:cNvSpPr/>
              <p:nvPr/>
            </p:nvSpPr>
            <p:spPr>
              <a:xfrm>
                <a:off x="-1" y="1177124"/>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1" y="1177124"/>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59A1859-DC29-4E83-B8B3-FA400C4F1FAD}"/>
                  </a:ext>
                </a:extLst>
              </p:cNvPr>
              <p:cNvSpPr/>
              <p:nvPr/>
            </p:nvSpPr>
            <p:spPr>
              <a:xfrm>
                <a:off x="5933724" y="1106014"/>
                <a:ext cx="6540966" cy="1365310"/>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left"/>
                    </m:oMathParaPr>
                    <m:oMath xmlns:m="http://schemas.openxmlformats.org/officeDocument/2006/math">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𝑘</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𝑀</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900" i="1">
                          <a:effectLst/>
                          <a:latin typeface="Cambria Math" panose="02040503050406030204" pitchFamily="18" charset="0"/>
                          <a:ea typeface="Times New Roman" panose="02020603050405020304" pitchFamily="18" charset="0"/>
                          <a:cs typeface="David" panose="020E0502060401010101" pitchFamily="34" charset="-79"/>
                        </a:rPr>
                        <m:t>h</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9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933724" y="1106014"/>
                <a:ext cx="6540966" cy="1365310"/>
              </a:xfrm>
              <a:prstGeom prst="rect">
                <a:avLst/>
              </a:prstGeom>
              <a:blipFill>
                <a:blip r:embed="rId4"/>
                <a:stretch>
                  <a:fillRect l="-559" b="-1026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913119" y="2390229"/>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D18FDB8-1CAE-4A79-BAC9-AFEC5D7F01D4}"/>
                  </a:ext>
                </a:extLst>
              </p:cNvPr>
              <p:cNvSpPr/>
              <p:nvPr/>
            </p:nvSpPr>
            <p:spPr>
              <a:xfrm>
                <a:off x="5727700" y="3380920"/>
                <a:ext cx="6726385"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all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727700" y="3380920"/>
                <a:ext cx="6726385" cy="2167645"/>
              </a:xfrm>
              <a:prstGeom prst="rect">
                <a:avLst/>
              </a:prstGeom>
              <a:blipFill>
                <a:blip r:embed="rId5"/>
                <a:stretch>
                  <a:fillRect l="-635" b="-11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59A5B5F-2FE7-44D2-AD12-3CB901D2BF59}"/>
                  </a:ext>
                </a:extLst>
              </p:cNvPr>
              <p:cNvSpPr/>
              <p:nvPr/>
            </p:nvSpPr>
            <p:spPr>
              <a:xfrm>
                <a:off x="5933724" y="5769319"/>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xmlns="">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933724" y="5769319"/>
                <a:ext cx="6096000" cy="754053"/>
              </a:xfrm>
              <a:prstGeom prst="rect">
                <a:avLst/>
              </a:prstGeom>
              <a:blipFill>
                <a:blip r:embed="rId6"/>
                <a:stretch>
                  <a:fillRect l="-600" b="-4839"/>
                </a:stretch>
              </a:blipFill>
            </p:spPr>
            <p:txBody>
              <a:bodyPr/>
              <a:lstStyle/>
              <a:p>
                <a:r>
                  <a:rPr lang="en-US">
                    <a:noFill/>
                  </a:rPr>
                  <a:t> </a:t>
                </a:r>
              </a:p>
            </p:txBody>
          </p:sp>
        </mc:Fallback>
      </mc:AlternateContent>
      <p:sp>
        <p:nvSpPr>
          <p:cNvPr id="11" name="Arrow: Curved Left 10">
            <a:hlinkClick r:id="rId7" action="ppaction://hlinksldjump"/>
            <a:extLst>
              <a:ext uri="{FF2B5EF4-FFF2-40B4-BE49-F238E27FC236}">
                <a16:creationId xmlns:a16="http://schemas.microsoft.com/office/drawing/2014/main" id="{923C7260-C1A7-45E0-A0FE-1AD58F63DD89}"/>
              </a:ext>
            </a:extLst>
          </p:cNvPr>
          <p:cNvSpPr/>
          <p:nvPr/>
        </p:nvSpPr>
        <p:spPr>
          <a:xfrm>
            <a:off x="11913869" y="65864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FC2DB543-5319-4CFA-9A96-E2026C0273D8}"/>
              </a:ext>
            </a:extLst>
          </p:cNvPr>
          <p:cNvCxnSpPr>
            <a:cxnSpLocks/>
          </p:cNvCxnSpPr>
          <p:nvPr/>
        </p:nvCxnSpPr>
        <p:spPr>
          <a:xfrm>
            <a:off x="8204200" y="239022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4F022C-D872-49AC-A9AB-3B9496A952D5}"/>
              </a:ext>
            </a:extLst>
          </p:cNvPr>
          <p:cNvCxnSpPr>
            <a:cxnSpLocks/>
          </p:cNvCxnSpPr>
          <p:nvPr/>
        </p:nvCxnSpPr>
        <p:spPr>
          <a:xfrm>
            <a:off x="8204200" y="3380920"/>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27C0A2-0AD4-458A-863E-33782C40B675}"/>
              </a:ext>
            </a:extLst>
          </p:cNvPr>
          <p:cNvCxnSpPr>
            <a:cxnSpLocks/>
          </p:cNvCxnSpPr>
          <p:nvPr/>
        </p:nvCxnSpPr>
        <p:spPr>
          <a:xfrm>
            <a:off x="8204200" y="567737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0A0D8-1D6A-48ED-9D48-AA56F8B9880D}"/>
              </a:ext>
            </a:extLst>
          </p:cNvPr>
          <p:cNvCxnSpPr>
            <a:cxnSpLocks/>
          </p:cNvCxnSpPr>
          <p:nvPr/>
        </p:nvCxnSpPr>
        <p:spPr>
          <a:xfrm flipV="1">
            <a:off x="5727700" y="1397001"/>
            <a:ext cx="0" cy="49844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51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1522396" y="2572168"/>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545839" y="3913288"/>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4132" y="3913288"/>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
        <p:nvSpPr>
          <p:cNvPr id="38" name="Arrow: Curved Left 37">
            <a:hlinkClick r:id="rId22" action="ppaction://hlinksldjump"/>
            <a:extLst>
              <a:ext uri="{FF2B5EF4-FFF2-40B4-BE49-F238E27FC236}">
                <a16:creationId xmlns:a16="http://schemas.microsoft.com/office/drawing/2014/main" id="{8E2C5BB4-197C-4117-9419-E546A736DE16}"/>
              </a:ext>
            </a:extLst>
          </p:cNvPr>
          <p:cNvSpPr/>
          <p:nvPr/>
        </p:nvSpPr>
        <p:spPr>
          <a:xfrm>
            <a:off x="11863069" y="6458457"/>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459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75452" y="1212812"/>
                <a:ext cx="11029614" cy="52133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1) Thickening the lines by taking the sum of four nearest coefficients, that share the same slopes</a:t>
                </a:r>
                <a:endParaRPr lang="en-US" sz="1800" i="1" dirty="0">
                  <a:solidFill>
                    <a:schemeClr val="tx1"/>
                  </a:solidFill>
                </a:endParaRPr>
              </a:p>
              <a:p>
                <a14:m>
                  <m:oMath xmlns:m="http://schemas.openxmlformats.org/officeDocument/2006/math">
                    <m:sSub>
                      <m:sSubPr>
                        <m:ctrlPr>
                          <a:rPr lang="en-US" sz="1800" i="1">
                            <a:solidFill>
                              <a:schemeClr val="tx1"/>
                            </a:solidFill>
                            <a:latin typeface="Cambria Math" panose="02040503050406030204" pitchFamily="18" charset="0"/>
                          </a:rPr>
                        </m:ctrlPr>
                      </m:sSubPr>
                      <m:e>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e>
                        </m:acc>
                      </m:e>
                      <m:sub>
                        <m:eqArr>
                          <m:eqArrPr>
                            <m:ctrlPr>
                              <a:rPr lang="en-US" sz="1800" i="1">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𝑙</m:t>
                            </m:r>
                          </m:e>
                          <m:e/>
                        </m:eqArr>
                      </m:sub>
                    </m:sSub>
                    <m:r>
                      <a:rPr lang="en-US" sz="1800" i="1">
                        <a:solidFill>
                          <a:schemeClr val="tx1"/>
                        </a:solidFill>
                        <a:latin typeface="Cambria Math" panose="02040503050406030204" pitchFamily="18" charset="0"/>
                      </a:rPr>
                      <m:t> = </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 </m:t>
                    </m:r>
                  </m:oMath>
                </a14:m>
                <a:endParaRPr lang="en-US" sz="1800" dirty="0">
                  <a:solidFill>
                    <a:schemeClr val="tx1"/>
                  </a:solidFill>
                </a:endParaRPr>
              </a:p>
              <a:p>
                <a:r>
                  <a:rPr lang="en-US" sz="1800" dirty="0">
                    <a:solidFill>
                      <a:schemeClr val="tx1"/>
                    </a:solidFill>
                  </a:rPr>
                  <a:t>2) Finer sampling of the coefficient space, enhancing the resolution of oversampled sets of lines</a:t>
                </a:r>
              </a:p>
              <a:p>
                <a:r>
                  <a:rPr lang="en-US" sz="1800" dirty="0">
                    <a:solidFill>
                      <a:schemeClr val="tx1"/>
                    </a:solidFill>
                  </a:rPr>
                  <a:t>(I) Set of coefficients with offsets sampling of half voxel step:</a:t>
                </a:r>
              </a:p>
              <a:p>
                <a:pPr/>
                <a14:m>
                  <m:oMathPara xmlns:m="http://schemas.openxmlformats.org/officeDocument/2006/math">
                    <m:oMathParaPr>
                      <m:jc m:val="centerGroup"/>
                    </m:oMathParaPr>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2</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dirty="0">
                    <a:solidFill>
                      <a:schemeClr val="tx1"/>
                    </a:solidFill>
                  </a:rPr>
                  <a:t>(II) Set of coefficients with slope sampling of 1/n:</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i="1" dirty="0">
                    <a:solidFill>
                      <a:schemeClr val="tx1"/>
                    </a:solidFill>
                    <a:latin typeface="Cambria Math" panose="02040503050406030204" pitchFamily="18" charset="0"/>
                  </a:rPr>
                  <a:t> </a:t>
                </a:r>
                <a:r>
                  <a:rPr lang="en-US" dirty="0">
                    <a:solidFill>
                      <a:schemeClr val="tx1"/>
                    </a:solidFill>
                  </a:rPr>
                  <a:t>(</a:t>
                </a:r>
                <a:r>
                  <a:rPr lang="en-US" sz="1800" dirty="0">
                    <a:solidFill>
                      <a:schemeClr val="tx1"/>
                    </a:solidFill>
                  </a:rPr>
                  <a:t>III) Set of coefficients with slope sampling of 1/n  and offsets sampling of half voxel step.    </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75452" y="1212812"/>
                <a:ext cx="11029614" cy="5213387"/>
              </a:xfrm>
              <a:prstGeom prst="rect">
                <a:avLst/>
              </a:prstGeom>
              <a:blipFill>
                <a:blip r:embed="rId3"/>
                <a:stretch>
                  <a:fillRect l="-498" t="-702"/>
                </a:stretch>
              </a:blipFill>
            </p:spPr>
            <p:txBody>
              <a:bodyPr/>
              <a:lstStyle/>
              <a:p>
                <a:r>
                  <a:rPr lang="en-US">
                    <a:noFill/>
                  </a:rPr>
                  <a:t> </a:t>
                </a:r>
              </a:p>
            </p:txBody>
          </p:sp>
        </mc:Fallback>
      </mc:AlternateContent>
      <p:sp>
        <p:nvSpPr>
          <p:cNvPr id="7" name="Arrow: Curved Left 6">
            <a:hlinkClick r:id="rId4" action="ppaction://hlinksldjump"/>
            <a:extLst>
              <a:ext uri="{FF2B5EF4-FFF2-40B4-BE49-F238E27FC236}">
                <a16:creationId xmlns:a16="http://schemas.microsoft.com/office/drawing/2014/main" id="{4B6698C7-229D-4F21-8ECE-45865512AC5E}"/>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85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3200" b="1" dirty="0">
                <a:solidFill>
                  <a:schemeClr val="tx1"/>
                </a:solidFill>
              </a:rPr>
              <a:t>                                             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172721" y="1643454"/>
                <a:ext cx="5750560" cy="4594060"/>
              </a:xfrm>
              <a:prstGeom prst="rect">
                <a:avLst/>
              </a:prstGeom>
            </p:spPr>
            <p:txBody>
              <a:bodyPr vert="horz" lIns="91440" tIns="45720" rIns="91440" bIns="45720" rtlCol="0" anchor="t">
                <a:noAutofit/>
              </a:bodyPr>
              <a:lstStyle>
                <a:defPPr>
                  <a:defRPr lang="en-US"/>
                </a:defPPr>
                <a:lvl1pPr indent="0" defTabSz="457200">
                  <a:spcBef>
                    <a:spcPct val="20000"/>
                  </a:spcBef>
                  <a:spcAft>
                    <a:spcPts val="600"/>
                  </a:spcAft>
                  <a:buClr>
                    <a:schemeClr val="tx1"/>
                  </a:buClr>
                  <a:buSzPct val="80000"/>
                  <a:buFont typeface="Wingdings 3" panose="05040102010807070707" pitchFamily="18" charset="2"/>
                  <a:buNone/>
                  <a:defRPr sz="1600" cap="none">
                    <a:effectLst/>
                  </a:defRPr>
                </a:lvl1pPr>
                <a:lvl2pPr indent="0" algn="ctr" defTabSz="457200">
                  <a:spcBef>
                    <a:spcPct val="20000"/>
                  </a:spcBef>
                  <a:spcAft>
                    <a:spcPts val="600"/>
                  </a:spcAft>
                  <a:buClr>
                    <a:schemeClr val="tx1"/>
                  </a:buClr>
                  <a:buSzPct val="80000"/>
                  <a:buFont typeface="Wingdings 3" panose="05040102010807070707" pitchFamily="18" charset="2"/>
                  <a:buNone/>
                  <a:defRPr cap="none">
                    <a:solidFill>
                      <a:schemeClr val="tx1">
                        <a:tint val="75000"/>
                      </a:schemeClr>
                    </a:solidFill>
                    <a:effectLst/>
                  </a:defRPr>
                </a:lvl2pPr>
                <a:lvl3pPr indent="0" algn="ctr" defTabSz="457200">
                  <a:spcBef>
                    <a:spcPct val="20000"/>
                  </a:spcBef>
                  <a:spcAft>
                    <a:spcPts val="600"/>
                  </a:spcAft>
                  <a:buClr>
                    <a:schemeClr val="tx1"/>
                  </a:buClr>
                  <a:buSzPct val="80000"/>
                  <a:buFont typeface="Wingdings 3" panose="05040102010807070707" pitchFamily="18" charset="2"/>
                  <a:buNone/>
                  <a:defRPr sz="1600" cap="none">
                    <a:solidFill>
                      <a:schemeClr val="tx1">
                        <a:tint val="75000"/>
                      </a:schemeClr>
                    </a:solidFill>
                    <a:effectLst/>
                  </a:defRPr>
                </a:lvl3pPr>
                <a:lvl4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4pPr>
                <a:lvl5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5pPr>
                <a:lvl6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6pPr>
                <a:lvl7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7pPr>
                <a:lvl8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8pPr>
                <a:lvl9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9pPr>
              </a:lstStyle>
              <a:p>
                <a:pPr marL="285750" indent="-285750">
                  <a:buFont typeface="Wingdings" panose="05000000000000000000" pitchFamily="2" charset="2"/>
                  <a:buChar char="Ø"/>
                </a:pPr>
                <a:r>
                  <a:rPr lang="en-US" b="1" dirty="0"/>
                  <a:t>Discrete time Markov Process</a:t>
                </a:r>
              </a:p>
              <a:p>
                <a:r>
                  <a:rPr lang="en-US" dirty="0"/>
                  <a:t>    The state </a:t>
                </a:r>
                <a14:m>
                  <m:oMath xmlns:m="http://schemas.openxmlformats.org/officeDocument/2006/math">
                    <m:r>
                      <a:rPr lang="en-US" smtClean="0">
                        <a:latin typeface="Cambria Math" panose="02040503050406030204" pitchFamily="18" charset="0"/>
                      </a:rPr>
                      <m:t>𝑣</m:t>
                    </m:r>
                    <m:r>
                      <a:rPr lang="en-US" smtClean="0">
                        <a:latin typeface="Cambria Math" panose="02040503050406030204" pitchFamily="18" charset="0"/>
                      </a:rPr>
                      <m:t> </m:t>
                    </m:r>
                  </m:oMath>
                </a14:m>
                <a:r>
                  <a:rPr lang="en-US" dirty="0"/>
                  <a:t>at time t is one of a finite number of states.</a:t>
                </a:r>
              </a:p>
              <a:p>
                <a:r>
                  <a:rPr lang="en-US" dirty="0"/>
                  <a:t>    Markov condition: </a:t>
                </a:r>
                <a14:m>
                  <m:oMath xmlns:m="http://schemas.openxmlformats.org/officeDocument/2006/math">
                    <m:r>
                      <a:rPr lang="en-US">
                        <a:latin typeface="Cambria Math" panose="02040503050406030204" pitchFamily="18" charset="0"/>
                      </a:rPr>
                      <m:t>𝑝</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v</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e>
                    </m:d>
                    <m:sSub>
                      <m:sSubPr>
                        <m:ctrlPr>
                          <a:rPr lang="en-US" i="1">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1</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2</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m:t>
                    </m:r>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oMath>
                </a14:m>
                <a:r>
                  <a:rPr lang="en-US" dirty="0"/>
                  <a:t> </a:t>
                </a:r>
              </a:p>
              <a:p>
                <a:endParaRPr lang="en-US" dirty="0"/>
              </a:p>
              <a:p>
                <a:pPr marL="285750" indent="-285750">
                  <a:buFont typeface="Wingdings" panose="05000000000000000000" pitchFamily="2" charset="2"/>
                  <a:buChar char="Ø"/>
                </a:pPr>
                <a:r>
                  <a:rPr lang="en-US" b="1" dirty="0"/>
                  <a:t>Hidden state Markov Model (HMM)</a:t>
                </a:r>
              </a:p>
              <a:p>
                <a:r>
                  <a:rPr lang="en-US" dirty="0"/>
                  <a:t>   The state of the Markov process are unobservable.</a:t>
                </a:r>
              </a:p>
              <a:p>
                <a:r>
                  <a:rPr lang="en-US" dirty="0"/>
                  <a:t>   There are indirect state observations </a:t>
                </a:r>
                <a14:m>
                  <m:oMath xmlns:m="http://schemas.openxmlformats.org/officeDocument/2006/math">
                    <m:r>
                      <a:rPr lang="en-US">
                        <a:latin typeface="Cambria Math" panose="02040503050406030204" pitchFamily="18" charset="0"/>
                      </a:rPr>
                      <m:t>𝑠</m:t>
                    </m:r>
                  </m:oMath>
                </a14:m>
                <a:r>
                  <a:rPr lang="en-US" dirty="0"/>
                  <a:t>.</a:t>
                </a:r>
              </a:p>
              <a:p>
                <a:endParaRPr lang="en-US" dirty="0"/>
              </a:p>
              <a:p>
                <a:pPr marL="285750" indent="-285750">
                  <a:buFont typeface="Wingdings" panose="05000000000000000000" pitchFamily="2" charset="2"/>
                  <a:buChar char="Ø"/>
                </a:pPr>
                <a:r>
                  <a:rPr lang="en-US" b="1" dirty="0"/>
                  <a:t>Dynamic programming algorithm</a:t>
                </a:r>
              </a:p>
              <a:p>
                <a:r>
                  <a:rPr lang="en-US" dirty="0"/>
                  <a:t>Finding the most likely sequence of hidden states — called the ‘Viterbi path’ — that results in a sequence of observed events.</a:t>
                </a:r>
              </a:p>
              <a:p>
                <a:r>
                  <a:rPr lang="en-US" dirty="0"/>
                  <a:t> </a:t>
                </a:r>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172721" y="1643454"/>
                <a:ext cx="5750560" cy="4594060"/>
              </a:xfrm>
              <a:prstGeom prst="rect">
                <a:avLst/>
              </a:prstGeom>
              <a:blipFill>
                <a:blip r:embed="rId3"/>
                <a:stretch>
                  <a:fillRect l="-530" t="-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BA0DE4F-6801-4AE7-AF02-7F7EB7004186}"/>
                  </a:ext>
                </a:extLst>
              </p:cNvPr>
              <p:cNvSpPr txBox="1">
                <a:spLocks/>
              </p:cNvSpPr>
              <p:nvPr/>
            </p:nvSpPr>
            <p:spPr>
              <a:xfrm>
                <a:off x="6004559" y="1643454"/>
                <a:ext cx="6014720"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300" b="1" i="1" dirty="0">
                    <a:solidFill>
                      <a:schemeClr val="tx1"/>
                    </a:solidFill>
                    <a:latin typeface="Cambria Math" panose="02040503050406030204" pitchFamily="18" charset="0"/>
                    <a:ea typeface="Cambria Math" panose="02040503050406030204" pitchFamily="18" charset="0"/>
                  </a:rPr>
                  <a:t>Discrete state-space:</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𝑥</m:t>
                    </m:r>
                    <m:r>
                      <a:rPr lang="en-US" sz="130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𝑦</m:t>
                    </m:r>
                    <m:r>
                      <a:rPr lang="en-US" sz="1300" i="1" smtClean="0">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r>
                          <a:rPr lang="en-US" sz="1300" i="1">
                            <a:solidFill>
                              <a:schemeClr val="tx1"/>
                            </a:solidFill>
                            <a:latin typeface="Cambria Math" panose="02040503050406030204" pitchFamily="18" charset="0"/>
                            <a:ea typeface="Cambria Math" panose="02040503050406030204" pitchFamily="18" charset="0"/>
                          </a:rPr>
                          <m:t>] </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𝑥</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𝑦</m:t>
                        </m:r>
                        <m:r>
                          <a:rPr lang="en-US" sz="1300" i="1">
                            <a:solidFill>
                              <a:schemeClr val="tx1"/>
                            </a:solidFill>
                            <a:latin typeface="Cambria Math" panose="02040503050406030204" pitchFamily="18" charset="0"/>
                            <a:ea typeface="Cambria Math" panose="02040503050406030204" pitchFamily="18" charset="0"/>
                          </a:rPr>
                          <m:t>∈</m:t>
                        </m:r>
                      </m:e>
                    </m:acc>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1</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𝑖𝑚𝑎𝑔𝑒</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𝑠𝑖𝑧𝑒</m:t>
                        </m:r>
                      </m:e>
                    </m:d>
                    <m:r>
                      <a:rPr lang="en-US" sz="1300" i="1">
                        <a:solidFill>
                          <a:schemeClr val="tx1"/>
                        </a:solidFill>
                        <a:latin typeface="Cambria Math" panose="02040503050406030204" pitchFamily="18" charset="0"/>
                        <a:ea typeface="Cambria Math" panose="02040503050406030204" pitchFamily="18" charset="0"/>
                      </a:rPr>
                      <m:t>   </m:t>
                    </m:r>
                  </m:oMath>
                </a14:m>
                <a:r>
                  <a:rPr lang="en-US" sz="1300" dirty="0">
                    <a:solidFill>
                      <a:schemeClr val="tx1"/>
                    </a:solidFill>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ea typeface="Cambria Math" panose="02040503050406030204" pitchFamily="18" charset="0"/>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oMath>
                </a14:m>
                <a:r>
                  <a:rPr lang="en-US" sz="1300" dirty="0">
                    <a:solidFill>
                      <a:schemeClr val="tx1"/>
                    </a:solidFill>
                    <a:ea typeface="Cambria Math" panose="02040503050406030204" pitchFamily="18" charset="0"/>
                  </a:rPr>
                  <a:t>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[-1:1:1]  (pixel)}</a:t>
                </a:r>
              </a:p>
              <a:p>
                <a:endParaRPr lang="en-US" sz="1600" dirty="0">
                  <a:solidFill>
                    <a:schemeClr val="tx1"/>
                  </a:solidFill>
                </a:endParaRPr>
              </a:p>
              <a:p>
                <a:r>
                  <a:rPr lang="en-US" sz="1300" b="1" i="1" dirty="0">
                    <a:solidFill>
                      <a:schemeClr val="tx1"/>
                    </a:solidFill>
                    <a:latin typeface="Cambria Math" panose="02040503050406030204" pitchFamily="18" charset="0"/>
                    <a:ea typeface="Cambria Math" panose="02040503050406030204" pitchFamily="18" charset="0"/>
                  </a:rPr>
                  <a:t>Measured intensity model:</a:t>
                </a:r>
              </a:p>
              <a:p>
                <a14:m>
                  <m:oMath xmlns:m="http://schemas.openxmlformats.org/officeDocument/2006/math">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eqArr>
                          <m:eqArrPr>
                            <m:ctrlPr>
                              <a:rPr lang="en-US" sz="1300" i="1">
                                <a:solidFill>
                                  <a:schemeClr val="tx1"/>
                                </a:solidFill>
                                <a:latin typeface="Cambria Math" panose="02040503050406030204" pitchFamily="18" charset="0"/>
                                <a:ea typeface="Cambria Math" panose="02040503050406030204" pitchFamily="18" charset="0"/>
                              </a:rPr>
                            </m:ctrlPr>
                          </m:eqArrPr>
                          <m:e>
                            <m:r>
                              <a:rPr lang="en-US" sz="1300" i="1">
                                <a:solidFill>
                                  <a:schemeClr val="tx1"/>
                                </a:solidFill>
                                <a:latin typeface="Cambria Math" panose="02040503050406030204" pitchFamily="18" charset="0"/>
                                <a:ea typeface="Cambria Math" panose="02040503050406030204" pitchFamily="18" charset="0"/>
                              </a:rPr>
                              <m:t>  </m:t>
                            </m:r>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𝑖𝑠</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𝑝𝑟𝑒𝑠𝑒𝑛𝑡</m:t>
                            </m:r>
                          </m:e>
                          <m:e>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𝑛𝑜</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e>
                        </m:eqArr>
                      </m:e>
                    </m:d>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𝒩</m:t>
                    </m:r>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0</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𝜎</m:t>
                        </m:r>
                      </m:e>
                    </m:d>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e>
                        </m:d>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pixel indexed by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and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e>
                    </m:d>
                  </m:oMath>
                </a14:m>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a:p>
                <a:r>
                  <a:rPr lang="en-US" sz="1300" i="1" dirty="0">
                    <a:solidFill>
                      <a:schemeClr val="tx1"/>
                    </a:solidFill>
                    <a:latin typeface="Cambria Math" panose="02040503050406030204" pitchFamily="18" charset="0"/>
                    <a:ea typeface="Cambria Math" panose="02040503050406030204" pitchFamily="18" charset="0"/>
                  </a:rPr>
                  <a:t>Estimate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𝑉</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from observing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using a recursive scheme for maximizing the posterior joint probability of the sequence of states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oMath>
                </a14:m>
                <a:r>
                  <a:rPr lang="en-US" sz="1300" i="1" dirty="0">
                    <a:solidFill>
                      <a:schemeClr val="tx1"/>
                    </a:solidFill>
                    <a:latin typeface="Cambria Math" panose="02040503050406030204" pitchFamily="18" charset="0"/>
                    <a:ea typeface="Cambria Math" panose="02040503050406030204" pitchFamily="18" charset="0"/>
                  </a:rPr>
                  <a:t> given by :</a:t>
                </a:r>
              </a:p>
              <a:p>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e>
                          <m:sub>
                            <m:r>
                              <a:rPr lang="en-US" sz="1300" i="1">
                                <a:solidFill>
                                  <a:schemeClr val="tx1"/>
                                </a:solidFill>
                                <a:latin typeface="Cambria Math" panose="02040503050406030204" pitchFamily="18" charset="0"/>
                                <a:ea typeface="Cambria Math" panose="02040503050406030204" pitchFamily="18" charset="0"/>
                              </a:rPr>
                              <m:t>𝑡</m:t>
                            </m:r>
                          </m:sub>
                        </m:sSub>
                      </m:e>
                    </m:d>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e>
                    </m:d>
                    <m:nary>
                      <m:naryPr>
                        <m:chr m:val="∏"/>
                        <m:limLoc m:val="undOvr"/>
                        <m:ctrlPr>
                          <a:rPr lang="en-US" sz="1300" i="1">
                            <a:solidFill>
                              <a:schemeClr val="tx1"/>
                            </a:solidFill>
                            <a:latin typeface="Cambria Math" panose="02040503050406030204" pitchFamily="18" charset="0"/>
                            <a:ea typeface="Cambria Math" panose="02040503050406030204" pitchFamily="18" charset="0"/>
                          </a:rPr>
                        </m:ctrlPr>
                      </m:naryPr>
                      <m:sub>
                        <m:r>
                          <a:rPr lang="en-US" sz="1300" i="1">
                            <a:solidFill>
                              <a:schemeClr val="tx1"/>
                            </a:solidFill>
                            <a:latin typeface="Cambria Math" panose="02040503050406030204" pitchFamily="18" charset="0"/>
                            <a:ea typeface="Cambria Math" panose="02040503050406030204" pitchFamily="18" charset="0"/>
                          </a:rPr>
                          <m:t>𝑘</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up>
                        <m:r>
                          <a:rPr lang="en-US" sz="1300" i="1">
                            <a:solidFill>
                              <a:schemeClr val="tx1"/>
                            </a:solidFill>
                            <a:latin typeface="Cambria Math" panose="02040503050406030204" pitchFamily="18" charset="0"/>
                            <a:ea typeface="Cambria Math" panose="02040503050406030204" pitchFamily="18" charset="0"/>
                          </a:rPr>
                          <m:t>𝑡</m:t>
                        </m:r>
                      </m:sup>
                      <m:e>
                        <m:r>
                          <a:rPr lang="en-US" sz="1300" i="1">
                            <a:solidFill>
                              <a:schemeClr val="tx1"/>
                            </a:solidFill>
                            <a:latin typeface="Cambria Math" panose="02040503050406030204" pitchFamily="18" charset="0"/>
                            <a:ea typeface="Cambria Math" panose="02040503050406030204" pitchFamily="18" charset="0"/>
                            <a:hlinkClick r:id="rId4" action="ppaction://hlinksldjump"/>
                          </a:rPr>
                          <m:t>ℒ</m:t>
                        </m:r>
                        <m:d>
                          <m:d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dPr>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𝑠</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𝑣</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d>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e>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Sub>
                          </m:e>
                        </m:d>
                      </m:e>
                    </m:nary>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r>
                      <a:rPr lang="en-US" sz="1000" b="0" i="1" smtClean="0">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 =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𝐴</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 </m:t>
                    </m:r>
                  </m:oMath>
                </a14:m>
                <a:r>
                  <a:rPr lang="en-US" sz="1000" i="1"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𝑖𝑠</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h</m:t>
                    </m:r>
                    <m:r>
                      <a:rPr lang="en-US" sz="1000" i="1">
                        <a:solidFill>
                          <a:schemeClr val="tx1"/>
                        </a:solidFill>
                        <a:latin typeface="Cambria Math" panose="02040503050406030204" pitchFamily="18" charset="0"/>
                        <a:ea typeface="Cambria Math" panose="02040503050406030204" pitchFamily="18" charset="0"/>
                      </a:rPr>
                      <m:t>𝑒</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𝑚𝑜𝑑𝑒𝑙</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𝑛𝑜𝑖𝑠𝑒</m:t>
                    </m:r>
                    <m:r>
                      <a:rPr lang="en-US" sz="1000" i="1">
                        <a:solidFill>
                          <a:schemeClr val="tx1"/>
                        </a:solidFill>
                        <a:latin typeface="Cambria Math" panose="02040503050406030204" pitchFamily="18" charset="0"/>
                        <a:ea typeface="Cambria Math" panose="02040503050406030204" pitchFamily="18" charset="0"/>
                      </a:rPr>
                      <m:t>  </m:t>
                    </m:r>
                  </m:oMath>
                </a14:m>
                <a:r>
                  <a:rPr lang="en-US" sz="1000" i="1" dirty="0">
                    <a:solidFill>
                      <a:schemeClr val="tx1"/>
                    </a:solidFill>
                    <a:latin typeface="Cambria Math" panose="02040503050406030204" pitchFamily="18" charset="0"/>
                    <a:ea typeface="Cambria Math" panose="02040503050406030204" pitchFamily="18" charset="0"/>
                  </a:rPr>
                  <a:t>as Dynamic SHAS is not based on definition of model noise we also do not assume a model noise for Viterbi.</a:t>
                </a:r>
              </a:p>
              <a:p>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CBA0DE4F-6801-4AE7-AF02-7F7EB7004186}"/>
                  </a:ext>
                </a:extLst>
              </p:cNvPr>
              <p:cNvSpPr txBox="1">
                <a:spLocks noRot="1" noChangeAspect="1" noMove="1" noResize="1" noEditPoints="1" noAdjustHandles="1" noChangeArrowheads="1" noChangeShapeType="1" noTextEdit="1"/>
              </p:cNvSpPr>
              <p:nvPr/>
            </p:nvSpPr>
            <p:spPr>
              <a:xfrm>
                <a:off x="6004559" y="1643454"/>
                <a:ext cx="6014720" cy="4594060"/>
              </a:xfrm>
              <a:prstGeom prst="rect">
                <a:avLst/>
              </a:prstGeom>
              <a:blipFill>
                <a:blip r:embed="rId5"/>
                <a:stretch>
                  <a:fillRect l="-101" t="-1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B737BEE6-A7C3-448B-BF8A-65F6C699FFC2}"/>
              </a:ext>
            </a:extLst>
          </p:cNvPr>
          <p:cNvCxnSpPr/>
          <p:nvPr/>
        </p:nvCxnSpPr>
        <p:spPr>
          <a:xfrm>
            <a:off x="5683363" y="1734177"/>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55BCC-1B3A-437B-9D4B-37800DA47BEF}"/>
              </a:ext>
            </a:extLst>
          </p:cNvPr>
          <p:cNvCxnSpPr/>
          <p:nvPr/>
        </p:nvCxnSpPr>
        <p:spPr>
          <a:xfrm>
            <a:off x="5683363" y="317667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21D649C-11CC-445C-B2B8-1014934FB09F}"/>
              </a:ext>
            </a:extLst>
          </p:cNvPr>
          <p:cNvCxnSpPr/>
          <p:nvPr/>
        </p:nvCxnSpPr>
        <p:spPr>
          <a:xfrm>
            <a:off x="5683363" y="484709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15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37352" y="1578572"/>
            <a:ext cx="11712408" cy="51371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p>
        </p:txBody>
      </p:sp>
      <mc:AlternateContent xmlns:mc="http://schemas.openxmlformats.org/markup-compatibility/2006" xmlns:a14="http://schemas.microsoft.com/office/drawing/2010/main">
        <mc:Choice Requires="a14">
          <p:sp>
            <p:nvSpPr>
              <p:cNvPr id="2" name="Rectangle 2">
                <a:extLst>
                  <a:ext uri="{FF2B5EF4-FFF2-40B4-BE49-F238E27FC236}">
                    <a16:creationId xmlns:a16="http://schemas.microsoft.com/office/drawing/2014/main" id="{D042DC00-6E21-414B-9FAA-89C5892209F3}"/>
                  </a:ext>
                </a:extLst>
              </p:cNvPr>
              <p:cNvSpPr>
                <a:spLocks noChangeArrowheads="1"/>
              </p:cNvSpPr>
              <p:nvPr/>
            </p:nvSpPr>
            <p:spPr bwMode="auto">
              <a:xfrm>
                <a:off x="581192" y="4939058"/>
                <a:ext cx="11468565" cy="8617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𝐶</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m:t>
                    </m:r>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𝑣</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 </m:t>
                    </m:r>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denote the Viterbi cost metric. Which is measure of the log-likelihood of the most likely sequence leading into the state</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p>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ctrlPr>
                      </m:sSubPr>
                      <m:e>
                        <m:r>
                          <m:rPr>
                            <m:nor/>
                          </m:rPr>
                          <a:rPr lang="en-US" altLang="en-US" sz="1600" i="1" dirty="0">
                            <a:latin typeface="Cambria Math" panose="02040503050406030204" pitchFamily="18" charset="0"/>
                            <a:ea typeface="Times New Roman" panose="02020603050405020304" pitchFamily="18" charset="0"/>
                            <a:cs typeface="David" panose="020E0502060401010101" pitchFamily="34" charset="-79"/>
                          </a:rPr>
                          <m:t>θ</m:t>
                        </m:r>
                      </m:e>
                      <m:sub>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𝑡</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1</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denotes the previous state in the most likely sequence leading into the state </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2">
                <a:extLst>
                  <a:ext uri="{FF2B5EF4-FFF2-40B4-BE49-F238E27FC236}">
                    <a16:creationId xmlns:a16="http://schemas.microsoft.com/office/drawing/2014/main" id="{D042DC00-6E21-414B-9FAA-89C5892209F3}"/>
                  </a:ext>
                </a:extLst>
              </p:cNvPr>
              <p:cNvSpPr>
                <a:spLocks noRot="1" noChangeAspect="1" noMove="1" noResize="1" noEditPoints="1" noAdjustHandles="1" noChangeArrowheads="1" noChangeShapeType="1" noTextEdit="1"/>
              </p:cNvSpPr>
              <p:nvPr/>
            </p:nvSpPr>
            <p:spPr bwMode="auto">
              <a:xfrm>
                <a:off x="581192" y="4939058"/>
                <a:ext cx="11468565" cy="861774"/>
              </a:xfrm>
              <a:prstGeom prst="rect">
                <a:avLst/>
              </a:prstGeom>
              <a:blipFill>
                <a:blip r:embed="rId3"/>
                <a:stretch>
                  <a:fillRect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Rectangle 4">
            <a:extLst>
              <a:ext uri="{FF2B5EF4-FFF2-40B4-BE49-F238E27FC236}">
                <a16:creationId xmlns:a16="http://schemas.microsoft.com/office/drawing/2014/main" id="{7702D298-8A55-4018-98B1-AD6240BCD27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8" name="מלבן 939">
                <a:extLst>
                  <a:ext uri="{FF2B5EF4-FFF2-40B4-BE49-F238E27FC236}">
                    <a16:creationId xmlns:a16="http://schemas.microsoft.com/office/drawing/2014/main" id="{B525CBAE-1DBA-4F98-A3D3-D8FE53071515}"/>
                  </a:ext>
                </a:extLst>
              </p:cNvPr>
              <p:cNvSpPr/>
              <p:nvPr/>
            </p:nvSpPr>
            <p:spPr>
              <a:xfrm>
                <a:off x="1366520" y="1371600"/>
                <a:ext cx="8077200" cy="3421380"/>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50000"/>
                  </a:lnSpc>
                  <a:spcAft>
                    <a:spcPts val="0"/>
                  </a:spcAft>
                </a:pPr>
                <a:r>
                  <a:rPr lang="en-US" sz="1400" b="1" i="1" dirty="0">
                    <a:effectLst/>
                    <a:latin typeface="Calibri" panose="020F0502020204030204" pitchFamily="34" charset="0"/>
                    <a:ea typeface="Times New Roman" panose="02020603050405020304" pitchFamily="18" charset="0"/>
                    <a:cs typeface="Arial" panose="020B0604020202020204" pitchFamily="34" charset="0"/>
                  </a:rPr>
                  <a:t>V</a:t>
                </a:r>
                <a:r>
                  <a:rPr lang="en-US" sz="1400" b="1" i="1" dirty="0">
                    <a:effectLst/>
                    <a:latin typeface="Calibri" panose="020F0502020204030204" pitchFamily="34" charset="0"/>
                    <a:ea typeface="Times New Roman" panose="02020603050405020304" pitchFamily="18" charset="0"/>
                    <a:cs typeface="David" panose="020E0502060401010101" pitchFamily="34" charset="-79"/>
                  </a:rPr>
                  <a:t>iterbi based tracking algorithm</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Initialize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 For each image t=1….</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2.1 The normalized cost  </a:t>
                </a:r>
                <a14:m>
                  <m:oMath xmlns:m="http://schemas.openxmlformats.org/officeDocument/2006/math">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b="0" i="1" smtClean="0">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4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2.2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𝑙𝑜𝑔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US" sz="1400" i="1">
                            <a:effectLst/>
                            <a:latin typeface="Cambria Math" panose="02040503050406030204" pitchFamily="18" charset="0"/>
                            <a:ea typeface="Times New Roman" panose="02020603050405020304" pitchFamily="18" charset="0"/>
                            <a:cs typeface="Calibri" panose="020F0502020204030204" pitchFamily="34" charset="0"/>
                          </a:rPr>
                          <m:t>ℒ</m:t>
                        </m:r>
                      </m:e>
                    </m:acc>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𝑠</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e>
                      <m:sub>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400" dirty="0">
                    <a:effectLst/>
                    <a:latin typeface="Calibri" panose="020F0502020204030204" pitchFamily="34" charset="0"/>
                    <a:ea typeface="Times New Roman" panose="02020603050405020304" pitchFamily="18" charset="0"/>
                    <a:cs typeface="David" panose="020E0502060401010101" pitchFamily="34" charset="-79"/>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2.3 The previous state in the most likely sequence leading to  is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𝑣</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 =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𝑎𝑟𝑔</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𝑚𝑎𝑥</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3 The estimated state sequence is found by backtracking </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acc>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d>
                        <m:dPr>
                          <m:begChr m:val="{"/>
                          <m:end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eqArrPr>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𝑎𝑟𝑔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e>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e>
                              </m:acc>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𝑜𝑡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h</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𝑒𝑟𝑤𝑖𝑠𝑒</m:t>
                              </m:r>
                            </m:e>
                          </m:eqArr>
                        </m:e>
                      </m:d>
                    </m:oMath>
                  </m:oMathPara>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מלבן 939">
                <a:extLst>
                  <a:ext uri="{FF2B5EF4-FFF2-40B4-BE49-F238E27FC236}">
                    <a16:creationId xmlns:a16="http://schemas.microsoft.com/office/drawing/2014/main" id="{B525CBAE-1DBA-4F98-A3D3-D8FE53071515}"/>
                  </a:ext>
                </a:extLst>
              </p:cNvPr>
              <p:cNvSpPr>
                <a:spLocks noRot="1" noChangeAspect="1" noMove="1" noResize="1" noEditPoints="1" noAdjustHandles="1" noChangeArrowheads="1" noChangeShapeType="1" noTextEdit="1"/>
              </p:cNvSpPr>
              <p:nvPr/>
            </p:nvSpPr>
            <p:spPr>
              <a:xfrm>
                <a:off x="1366520" y="1371600"/>
                <a:ext cx="8077200" cy="3421380"/>
              </a:xfrm>
              <a:prstGeom prst="rect">
                <a:avLst/>
              </a:prstGeom>
              <a:blipFill>
                <a:blip r:embed="rId4"/>
                <a:stretch>
                  <a:fillRect l="-151"/>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3D543B0C-8482-450D-98D0-A8E317102DF7}"/>
              </a:ext>
            </a:extLst>
          </p:cNvPr>
          <p:cNvSpPr/>
          <p:nvPr/>
        </p:nvSpPr>
        <p:spPr>
          <a:xfrm>
            <a:off x="1945640" y="6132918"/>
            <a:ext cx="10838647" cy="307777"/>
          </a:xfrm>
          <a:prstGeom prst="rect">
            <a:avLst/>
          </a:prstGeom>
        </p:spPr>
        <p:txBody>
          <a:bodyPr wrap="square">
            <a:spAutoFit/>
          </a:bodyPr>
          <a:lstStyle/>
          <a:p>
            <a:r>
              <a:rPr lang="en-US" sz="1400" dirty="0"/>
              <a:t>“Life can only be understood backwards, but must be lived forwards.” (</a:t>
            </a:r>
            <a:r>
              <a:rPr lang="en-US" sz="1400" dirty="0" err="1"/>
              <a:t>S¨oren</a:t>
            </a:r>
            <a:r>
              <a:rPr lang="en-US" sz="1400" dirty="0"/>
              <a:t> Kierkegaard)</a:t>
            </a:r>
          </a:p>
        </p:txBody>
      </p:sp>
    </p:spTree>
    <p:extLst>
      <p:ext uri="{BB962C8B-B14F-4D97-AF65-F5344CB8AC3E}">
        <p14:creationId xmlns:p14="http://schemas.microsoft.com/office/powerpoint/2010/main" val="12044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44972" y="1414854"/>
                <a:ext cx="11712408" cy="532884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400" dirty="0">
                    <a:solidFill>
                      <a:schemeClr val="tx1"/>
                    </a:solidFill>
                  </a:rPr>
                  <a:t>The measurements pdf under the assumption of </a:t>
                </a:r>
                <a:r>
                  <a:rPr lang="en-US" sz="1400" b="1" dirty="0">
                    <a:solidFill>
                      <a:schemeClr val="tx1"/>
                    </a:solidFill>
                  </a:rPr>
                  <a:t>Gaussian measurement noise </a:t>
                </a:r>
                <a:r>
                  <a:rPr lang="en-US" sz="1400" dirty="0">
                    <a:solidFill>
                      <a:schemeClr val="tx1"/>
                    </a:solidFill>
                  </a:rPr>
                  <a:t>is:</a:t>
                </a:r>
              </a:p>
              <a:p>
                <a14:m>
                  <m:oMath xmlns:m="http://schemas.openxmlformats.org/officeDocument/2006/math">
                    <m:r>
                      <a:rPr lang="en-US" sz="1400" i="1" smtClean="0">
                        <a:solidFill>
                          <a:schemeClr val="tx1"/>
                        </a:solidFill>
                        <a:latin typeface="Cambria Math" panose="02040503050406030204" pitchFamily="18" charset="0"/>
                      </a:rPr>
                      <m:t>𝑃</m:t>
                    </m:r>
                    <m:r>
                      <a:rPr lang="en-US" sz="1400" i="1" smtClean="0">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i="1" dirty="0">
                    <a:solidFill>
                      <a:schemeClr val="tx1"/>
                    </a:solidFill>
                  </a:rPr>
                  <a:t> 	</a:t>
                </a:r>
                <a:r>
                  <a:rPr lang="en-US" sz="1400" dirty="0">
                    <a:solidFill>
                      <a:schemeClr val="tx1"/>
                    </a:solidFill>
                  </a:rPr>
                  <a:t>If the target is present or  </a:t>
                </a:r>
                <a:endParaRPr lang="en-US" sz="1400" b="0" i="0" dirty="0">
                  <a:solidFill>
                    <a:schemeClr val="tx1"/>
                  </a:solidFill>
                  <a:latin typeface="Cambria Math" panose="02040503050406030204" pitchFamily="18" charset="0"/>
                </a:endParaRPr>
              </a:p>
              <a:p>
                <a14:m>
                  <m:oMath xmlns:m="http://schemas.openxmlformats.org/officeDocument/2006/math">
                    <m:r>
                      <a:rPr lang="en-US" sz="1400" b="0" i="0" smtClean="0">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dirty="0">
                    <a:solidFill>
                      <a:schemeClr val="tx1"/>
                    </a:solidFill>
                  </a:rPr>
                  <a:t>  If there is no target where </a:t>
                </a:r>
                <a14:m>
                  <m:oMath xmlns:m="http://schemas.openxmlformats.org/officeDocument/2006/math">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a:solidFill>
                              <a:schemeClr val="tx1"/>
                            </a:solidFill>
                            <a:latin typeface="Cambria Math" panose="02040503050406030204" pitchFamily="18" charset="0"/>
                          </a:rPr>
                          <m:t>2</m:t>
                        </m:r>
                      </m:sup>
                    </m:sSup>
                    <m:r>
                      <a:rPr lang="en-US" sz="1400">
                        <a:solidFill>
                          <a:schemeClr val="tx1"/>
                        </a:solidFill>
                        <a:latin typeface="Cambria Math" panose="02040503050406030204" pitchFamily="18" charset="0"/>
                      </a:rPr>
                      <m:t> </m:t>
                    </m:r>
                    <m:r>
                      <m:rPr>
                        <m:sty m:val="p"/>
                      </m:rPr>
                      <a:rPr lang="en-US" sz="1400">
                        <a:solidFill>
                          <a:schemeClr val="tx1"/>
                        </a:solidFill>
                        <a:latin typeface="Cambria Math" panose="02040503050406030204" pitchFamily="18" charset="0"/>
                      </a:rPr>
                      <m:t>i</m:t>
                    </m:r>
                  </m:oMath>
                </a14:m>
                <a:r>
                  <a:rPr lang="en-US" sz="1400" dirty="0">
                    <a:solidFill>
                      <a:schemeClr val="tx1"/>
                    </a:solidFill>
                  </a:rPr>
                  <a:t>s the variance of the measurement noise. </a:t>
                </a:r>
              </a:p>
              <a:p>
                <a:endParaRPr lang="en-US" sz="1400" dirty="0">
                  <a:solidFill>
                    <a:schemeClr val="tx1"/>
                  </a:solidFill>
                </a:endParaRPr>
              </a:p>
              <a:p>
                <a:r>
                  <a:rPr lang="en-US" sz="1400" dirty="0">
                    <a:solidFill>
                      <a:schemeClr val="tx1"/>
                    </a:solidFill>
                  </a:rPr>
                  <a:t>It is more convenient to deal with the </a:t>
                </a:r>
                <a:r>
                  <a:rPr lang="en-US" sz="1400" b="1" dirty="0">
                    <a:solidFill>
                      <a:schemeClr val="tx1"/>
                    </a:solidFill>
                  </a:rPr>
                  <a:t>likelihood ratio </a:t>
                </a:r>
                <a:r>
                  <a:rPr lang="en-US" sz="1400" dirty="0">
                    <a:solidFill>
                      <a:schemeClr val="tx1"/>
                    </a:solidFill>
                  </a:rPr>
                  <a:t>of the data rather than the measurement pdf. For the measurement model described above, the likelihood ratio for pixel(</a:t>
                </a:r>
                <a:r>
                  <a:rPr lang="en-US" sz="1400" dirty="0" err="1">
                    <a:solidFill>
                      <a:schemeClr val="tx1"/>
                    </a:solidFill>
                  </a:rPr>
                  <a:t>i,j</a:t>
                </a:r>
                <a:r>
                  <a:rPr lang="en-US" sz="1400" dirty="0">
                    <a:solidFill>
                      <a:schemeClr val="tx1"/>
                    </a:solidFill>
                  </a:rPr>
                  <a:t>) is:</a:t>
                </a:r>
              </a:p>
              <a:p>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um>
                      <m:den>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den>
                    </m:f>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m:t>
                                </m:r>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p>
              <a:p>
                <a:r>
                  <a:rPr lang="en-US" sz="1400" i="1" dirty="0">
                    <a:solidFill>
                      <a:schemeClr val="tx1"/>
                    </a:solidFill>
                  </a:rPr>
                  <a:t> </a:t>
                </a:r>
                <a:r>
                  <a:rPr lang="en-US" sz="1400" dirty="0">
                    <a:solidFill>
                      <a:schemeClr val="tx1"/>
                    </a:solidFill>
                  </a:rPr>
                  <a:t>Since the pixels assumed to be conditionally independent, the </a:t>
                </a:r>
                <a:r>
                  <a:rPr lang="en-US" sz="1400" b="1" dirty="0">
                    <a:solidFill>
                      <a:schemeClr val="tx1"/>
                    </a:solidFill>
                  </a:rPr>
                  <a:t>likelihood of the whole image</a:t>
                </a:r>
                <a:r>
                  <a:rPr lang="en-US" sz="1400" dirty="0">
                    <a:solidFill>
                      <a:schemeClr val="tx1"/>
                    </a:solidFill>
                  </a:rPr>
                  <a:t> is simply the likelihood product over all of the pixels </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𝛼</m:t>
                        </m:r>
                      </m:sup>
                      <m:e>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𝛽</m:t>
                            </m:r>
                          </m:sup>
                          <m:e>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e>
                        </m:nary>
                      </m:e>
                    </m:nary>
                  </m:oMath>
                </a14:m>
                <a:r>
                  <a:rPr lang="en-US" sz="1400" i="1" dirty="0">
                    <a:solidFill>
                      <a:schemeClr val="tx1"/>
                    </a:solidFill>
                  </a:rPr>
                  <a:t> 	   </a:t>
                </a:r>
                <a:endParaRPr lang="en-US" sz="1400" dirty="0">
                  <a:solidFill>
                    <a:schemeClr val="tx1"/>
                  </a:solidFill>
                </a:endParaRPr>
              </a:p>
              <a:p>
                <a:r>
                  <a:rPr lang="en-US" sz="1400" dirty="0">
                    <a:solidFill>
                      <a:schemeClr val="tx1"/>
                    </a:solidFill>
                  </a:rPr>
                  <a:t>To reduce the computational complexity, the product can be reduced to include only those pixels which have a significant contribution. In our case, it is only one pixel.</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r>
                                      <a:rPr lang="en-US" sz="1400" i="1">
                                        <a:solidFill>
                                          <a:schemeClr val="tx1"/>
                                        </a:solidFill>
                                        <a:latin typeface="Cambria Math" panose="02040503050406030204" pitchFamily="18" charset="0"/>
                                      </a:rPr>
                                      <m:t>𝑦𝑖𝑒𝑙𝑑𝑠</m:t>
                                    </m:r>
                                  </m:e>
                                </m:groupChr>
                              </m:e>
                            </m:box>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h</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e>
                        </m:groupChr>
                      </m:e>
                    </m:box>
                    <m:sSup>
                      <m:sSupPr>
                        <m:ctrlPr>
                          <a:rPr lang="en-US" sz="1400" i="1">
                            <a:solidFill>
                              <a:schemeClr val="tx1"/>
                            </a:solidFill>
                            <a:latin typeface="Cambria Math" panose="02040503050406030204" pitchFamily="18" charset="0"/>
                          </a:rPr>
                        </m:ctrlPr>
                      </m:sSup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ℒ</m:t>
                            </m:r>
                          </m:e>
                        </m:acc>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endParaRPr lang="en-US" sz="14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44972" y="1414854"/>
                <a:ext cx="11712408" cy="5328846"/>
              </a:xfrm>
              <a:prstGeom prst="rect">
                <a:avLst/>
              </a:prstGeom>
              <a:blipFill>
                <a:blip r:embed="rId3"/>
                <a:stretch>
                  <a:fillRect l="-156" t="-343"/>
                </a:stretch>
              </a:blipFill>
            </p:spPr>
            <p:txBody>
              <a:bodyPr/>
              <a:lstStyle/>
              <a:p>
                <a:r>
                  <a:rPr lang="en-US">
                    <a:noFill/>
                  </a:rPr>
                  <a:t> </a:t>
                </a:r>
              </a:p>
            </p:txBody>
          </p:sp>
        </mc:Fallback>
      </mc:AlternateContent>
      <p:sp>
        <p:nvSpPr>
          <p:cNvPr id="6" name="Arrow: Curved Left 5">
            <a:hlinkClick r:id="rId4" action="ppaction://hlinksldjump"/>
            <a:extLst>
              <a:ext uri="{FF2B5EF4-FFF2-40B4-BE49-F238E27FC236}">
                <a16:creationId xmlns:a16="http://schemas.microsoft.com/office/drawing/2014/main" id="{B1D7C482-B8F0-4117-A463-F38A979E0753}"/>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611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 Results and Comparison</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pPr algn="ctr"/>
                          <a14:m>
                            <m:oMathPara xmlns:m="http://schemas.openxmlformats.org/officeDocument/2006/math">
                              <m:oMathParaPr>
                                <m:jc m:val="centerGroup"/>
                              </m:oMathParaPr>
                              <m:oMath xmlns:m="http://schemas.openxmlformats.org/officeDocument/2006/math">
                                <m:r>
                                  <a:rPr lang="en-US" sz="1000" i="1" dirty="0" smtClean="0">
                                    <a:latin typeface="Cambria Math" panose="02040503050406030204" pitchFamily="18" charset="0"/>
                                  </a:rPr>
                                  <m:t>3</m:t>
                                </m:r>
                              </m:oMath>
                            </m:oMathPara>
                          </a14:m>
                          <a:endParaRPr lang="en-US" sz="1000" dirty="0"/>
                        </a:p>
                      </a:txBody>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Choice>
        <mc:Fallback xmlns="">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endParaRPr lang="en-US"/>
                        </a:p>
                      </a:txBody>
                      <a:tcPr>
                        <a:blipFill>
                          <a:blip r:embed="rId3"/>
                          <a:stretch>
                            <a:fillRect l="-341333" t="-208333" r="-112000" b="-3333"/>
                          </a:stretch>
                        </a:blipFill>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Fallback>
      </mc:AlternateContent>
      <p:cxnSp>
        <p:nvCxnSpPr>
          <p:cNvPr id="3" name="Straight Connector 2">
            <a:extLst>
              <a:ext uri="{FF2B5EF4-FFF2-40B4-BE49-F238E27FC236}">
                <a16:creationId xmlns:a16="http://schemas.microsoft.com/office/drawing/2014/main" id="{28EAAAB2-6F5B-4500-92A3-99DF1416A774}"/>
              </a:ext>
            </a:extLst>
          </p:cNvPr>
          <p:cNvCxnSpPr>
            <a:cxnSpLocks/>
          </p:cNvCxnSpPr>
          <p:nvPr/>
        </p:nvCxnSpPr>
        <p:spPr>
          <a:xfrm flipH="1" flipV="1">
            <a:off x="4964429" y="1358756"/>
            <a:ext cx="1076325" cy="691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3A2C1F-546D-4477-AA9F-4278226D7277}"/>
              </a:ext>
            </a:extLst>
          </p:cNvPr>
          <p:cNvCxnSpPr>
            <a:cxnSpLocks/>
          </p:cNvCxnSpPr>
          <p:nvPr/>
        </p:nvCxnSpPr>
        <p:spPr>
          <a:xfrm>
            <a:off x="1773297" y="2774558"/>
            <a:ext cx="903732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B55F17-688A-4779-9282-8FE30861D9E1}"/>
              </a:ext>
            </a:extLst>
          </p:cNvPr>
          <p:cNvSpPr/>
          <p:nvPr/>
        </p:nvSpPr>
        <p:spPr>
          <a:xfrm>
            <a:off x="105203" y="5655639"/>
            <a:ext cx="7975052" cy="646331"/>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M1 the size of a buffer holding frame information for making a prediction.</a:t>
            </a:r>
          </a:p>
          <a:p>
            <a:r>
              <a:rPr lang="en-US" dirty="0">
                <a:latin typeface="David" panose="020E0502060401010101" pitchFamily="34" charset="-79"/>
                <a:ea typeface="Times New Roman" panose="02020603050405020304" pitchFamily="18" charset="0"/>
                <a:cs typeface="Times New Roman" panose="02020603050405020304" pitchFamily="18" charset="0"/>
              </a:rPr>
              <a:t>M2 be the number of lookahead frames needed for prediction.</a:t>
            </a:r>
            <a:endParaRPr lang="en-US" dirty="0"/>
          </a:p>
        </p:txBody>
      </p:sp>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0">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0">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0">
                    <a:tc>
                      <a:txBody>
                        <a:bodyPr/>
                        <a:lstStyle/>
                        <a:p>
                          <a:pPr algn="ctr">
                            <a:lnSpc>
                              <a:spcPct val="150000"/>
                            </a:lnSpc>
                            <a:spcAft>
                              <a:spcPts val="0"/>
                            </a:spcAft>
                          </a:pPr>
                          <a:r>
                            <a:rPr lang="en-US" sz="900">
                              <a:effectLst/>
                            </a:rPr>
                            <a:t> Tracking trajectories with high curvatur</a:t>
                          </a: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𝒆</m:t>
                                  </m:r>
                                </m:e>
                                <m:sup>
                                  <m:r>
                                    <a:rPr lang="en-US" sz="900">
                                      <a:effectLst/>
                                      <a:latin typeface="Cambria Math" panose="02040503050406030204" pitchFamily="18" charset="0"/>
                                    </a:rPr>
                                    <m:t>(</m:t>
                                  </m:r>
                                  <m:r>
                                    <a:rPr lang="en-US" sz="900">
                                      <a:effectLst/>
                                      <a:latin typeface="Cambria Math" panose="02040503050406030204" pitchFamily="18" charset="0"/>
                                    </a:rPr>
                                    <m:t>𝟏</m:t>
                                  </m:r>
                                  <m:r>
                                    <a:rPr lang="en-US" sz="900">
                                      <a:effectLst/>
                                      <a:latin typeface="Cambria Math" panose="02040503050406030204" pitchFamily="18" charset="0"/>
                                    </a:rPr>
                                    <m:t>)</m:t>
                                  </m:r>
                                </m:sup>
                              </m:sSup>
                            </m:oMath>
                          </a14:m>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Choice>
        <mc:Fallback xmlns="">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415608">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804228">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804228">
                    <a:tc>
                      <a:txBody>
                        <a:bodyPr/>
                        <a:lstStyle/>
                        <a:p>
                          <a:endParaRPr lang="en-US"/>
                        </a:p>
                      </a:txBody>
                      <a:tcPr marL="68580" marR="68580" marT="0" marB="0">
                        <a:blipFill>
                          <a:blip r:embed="rId4"/>
                          <a:stretch>
                            <a:fillRect l="-355" t="-235606" r="-272695" b="-8333"/>
                          </a:stretch>
                        </a:blipFill>
                      </a:tcPr>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Fallback>
      </mc:AlternateContent>
      <p:sp>
        <p:nvSpPr>
          <p:cNvPr id="20" name="Rectangle 19">
            <a:extLst>
              <a:ext uri="{FF2B5EF4-FFF2-40B4-BE49-F238E27FC236}">
                <a16:creationId xmlns:a16="http://schemas.microsoft.com/office/drawing/2014/main" id="{AA871DE9-A18B-4779-8A53-74948FE4026F}"/>
              </a:ext>
            </a:extLst>
          </p:cNvPr>
          <p:cNvSpPr/>
          <p:nvPr/>
        </p:nvSpPr>
        <p:spPr>
          <a:xfrm>
            <a:off x="105203" y="6218576"/>
            <a:ext cx="6353471" cy="473206"/>
          </a:xfrm>
          <a:prstGeom prst="rect">
            <a:avLst/>
          </a:prstGeom>
        </p:spPr>
        <p:txBody>
          <a:bodyPr wrap="square">
            <a:spAutoFit/>
          </a:bodyPr>
          <a:lstStyle/>
          <a:p>
            <a:pPr algn="just">
              <a:lnSpc>
                <a:spcPct val="150000"/>
              </a:lnSpc>
              <a:spcAft>
                <a:spcPts val="0"/>
              </a:spcAft>
            </a:pPr>
            <a:r>
              <a:rPr lang="en-US" sz="1200" dirty="0">
                <a:latin typeface="David" panose="020E0502060401010101" pitchFamily="34" charset="-79"/>
                <a:ea typeface="Times New Roman" panose="02020603050405020304" pitchFamily="18" charset="0"/>
                <a:cs typeface="David" panose="020E0502060401010101" pitchFamily="34" charset="-79"/>
              </a:rPr>
              <a:t>(1) For tracking straight and low / medium curvature trajectories the performance is equal</a:t>
            </a:r>
            <a:r>
              <a:rPr lang="en-US" dirty="0">
                <a:latin typeface="David" panose="020E0502060401010101" pitchFamily="34" charset="-79"/>
                <a:ea typeface="Times New Roman" panose="02020603050405020304" pitchFamily="18" charset="0"/>
                <a:cs typeface="David" panose="020E0502060401010101" pitchFamily="34" charset="-79"/>
              </a:rPr>
              <a:t>.</a:t>
            </a:r>
            <a:endParaRPr lang="en-US" sz="3200" dirty="0">
              <a:effectLst/>
              <a:latin typeface="David" panose="020E0502060401010101" pitchFamily="34" charset="-79"/>
              <a:ea typeface="Times New Roman" panose="02020603050405020304" pitchFamily="18" charset="0"/>
              <a:cs typeface="David" panose="020E0502060401010101" pitchFamily="34" charset="-79"/>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ABEA658-1929-4C13-B7DB-9663765CE603}"/>
                  </a:ext>
                </a:extLst>
              </p:cNvPr>
              <p:cNvSpPr/>
              <p:nvPr/>
            </p:nvSpPr>
            <p:spPr>
              <a:xfrm>
                <a:off x="6107704" y="2416435"/>
                <a:ext cx="1175835" cy="324384"/>
              </a:xfrm>
              <a:prstGeom prst="rect">
                <a:avLst/>
              </a:prstGeom>
            </p:spPr>
            <p:txBody>
              <a:bodyPr wrap="none">
                <a:spAutoFit/>
              </a:bodyPr>
              <a:lstStyle/>
              <a:p>
                <a14:m>
                  <m:oMath xmlns:m="http://schemas.openxmlformats.org/officeDocument/2006/math">
                    <m:sSub>
                      <m:sSubPr>
                        <m:ctrlPr>
                          <a:rPr lang="en-US" sz="1400" i="1">
                            <a:latin typeface="Cambria Math" panose="020405030504060302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𝑆𝑁𝑅</m:t>
                        </m:r>
                      </m:e>
                      <m:sub>
                        <m:r>
                          <a:rPr lang="en-US" sz="1400" i="1">
                            <a:latin typeface="Cambria Math" panose="02040503050406030204" pitchFamily="18" charset="0"/>
                            <a:ea typeface="Times New Roman" panose="02020603050405020304" pitchFamily="18" charset="0"/>
                            <a:cs typeface="David" panose="020E0502060401010101" pitchFamily="34" charset="-79"/>
                          </a:rPr>
                          <m:t>𝑝𝑑</m:t>
                        </m:r>
                        <m:r>
                          <a:rPr lang="en-US" sz="1400" i="1">
                            <a:latin typeface="Cambria Math" panose="02040503050406030204" pitchFamily="18" charset="0"/>
                            <a:ea typeface="Times New Roman" panose="02020603050405020304" pitchFamily="18" charset="0"/>
                            <a:cs typeface="David" panose="020E0502060401010101" pitchFamily="34" charset="-79"/>
                          </a:rPr>
                          <m:t>=</m:t>
                        </m:r>
                        <m:r>
                          <a:rPr lang="en-US" sz="1400" i="1">
                            <a:latin typeface="Cambria Math" panose="02040503050406030204" pitchFamily="18" charset="0"/>
                            <a:ea typeface="Times New Roman" panose="02020603050405020304" pitchFamily="18" charset="0"/>
                            <a:cs typeface="David" panose="020E0502060401010101" pitchFamily="34" charset="-79"/>
                          </a:rPr>
                          <m:t>100</m:t>
                        </m:r>
                        <m:r>
                          <a:rPr lang="en-US" sz="1400"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sz="1400" dirty="0">
                    <a:latin typeface="David" panose="020E0502060401010101" pitchFamily="34" charset="-79"/>
                    <a:ea typeface="Times New Roman" panose="02020603050405020304" pitchFamily="18" charset="0"/>
                  </a:rPr>
                  <a:t> </a:t>
                </a:r>
                <a:endParaRPr lang="en-US" sz="1400" dirty="0"/>
              </a:p>
            </p:txBody>
          </p:sp>
        </mc:Choice>
        <mc:Fallback xmlns="">
          <p:sp>
            <p:nvSpPr>
              <p:cNvPr id="21" name="Rectangle 20">
                <a:extLst>
                  <a:ext uri="{FF2B5EF4-FFF2-40B4-BE49-F238E27FC236}">
                    <a16:creationId xmlns:a16="http://schemas.microsoft.com/office/drawing/2014/main" id="{FABEA658-1929-4C13-B7DB-9663765CE603}"/>
                  </a:ext>
                </a:extLst>
              </p:cNvPr>
              <p:cNvSpPr>
                <a:spLocks noRot="1" noChangeAspect="1" noMove="1" noResize="1" noEditPoints="1" noAdjustHandles="1" noChangeArrowheads="1" noChangeShapeType="1" noTextEdit="1"/>
              </p:cNvSpPr>
              <p:nvPr/>
            </p:nvSpPr>
            <p:spPr>
              <a:xfrm>
                <a:off x="6107704" y="2416435"/>
                <a:ext cx="1175835" cy="324384"/>
              </a:xfrm>
              <a:prstGeom prst="rect">
                <a:avLst/>
              </a:prstGeom>
              <a:blipFill>
                <a:blip r:embed="rId5"/>
                <a:stretch>
                  <a:fillRect b="-1852"/>
                </a:stretch>
              </a:blipFill>
            </p:spPr>
            <p:txBody>
              <a:bodyPr/>
              <a:lstStyle/>
              <a:p>
                <a:r>
                  <a:rPr lang="en-US">
                    <a:noFill/>
                  </a:rPr>
                  <a:t> </a:t>
                </a:r>
              </a:p>
            </p:txBody>
          </p:sp>
        </mc:Fallback>
      </mc:AlternateContent>
    </p:spTree>
    <p:extLst>
      <p:ext uri="{BB962C8B-B14F-4D97-AF65-F5344CB8AC3E}">
        <p14:creationId xmlns:p14="http://schemas.microsoft.com/office/powerpoint/2010/main" val="11568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Wingdings" panose="05000000000000000000" pitchFamily="2" charset="2"/>
                  <a:buChar char="Ø"/>
                </a:pPr>
                <a:r>
                  <a:rPr lang="en-US" sz="2400" dirty="0">
                    <a:solidFill>
                      <a:schemeClr val="tx1"/>
                    </a:solidFill>
                  </a:rPr>
                  <a:t>Run time Performance –</a:t>
                </a:r>
              </a:p>
              <a:p>
                <a:pPr marL="342900" indent="-342900">
                  <a:buFontTx/>
                  <a:buChar char="-"/>
                </a:pPr>
                <a:r>
                  <a:rPr lang="en-US" sz="2000" dirty="0">
                    <a:solidFill>
                      <a:schemeClr val="tx1"/>
                    </a:solidFill>
                  </a:rPr>
                  <a:t>8 – pixels 1000/4000 fps  16 – pixels  100/400 fps </a:t>
                </a:r>
                <a:r>
                  <a:rPr lang="en-US" dirty="0"/>
                  <a:t> </a:t>
                </a:r>
              </a:p>
              <a:p>
                <a:endParaRPr lang="en-US" sz="1800" dirty="0">
                  <a:solidFill>
                    <a:schemeClr val="tx1"/>
                  </a:solidFill>
                </a:endParaRPr>
              </a:p>
              <a:p>
                <a:pPr marL="342900" indent="-342900">
                  <a:buFont typeface="Wingdings" panose="05000000000000000000" pitchFamily="2" charset="2"/>
                  <a:buChar char="Ø"/>
                </a:pPr>
                <a:r>
                  <a:rPr lang="en-US" sz="2400" dirty="0">
                    <a:solidFill>
                      <a:schemeClr val="tx1"/>
                    </a:solidFill>
                  </a:rPr>
                  <a:t>Tracking a Lost Event - </a:t>
                </a:r>
              </a:p>
              <a:p>
                <a:r>
                  <a:rPr lang="en-US" sz="1800" dirty="0">
                    <a:solidFill>
                      <a:schemeClr val="tx1"/>
                    </a:solidFill>
                  </a:rPr>
                  <a:t>- Two steps threshold test (</a:t>
                </a:r>
                <a14:m>
                  <m:oMath xmlns:m="http://schemas.openxmlformats.org/officeDocument/2006/math">
                    <m:r>
                      <a:rPr lang="en-US" sz="1800">
                        <a:solidFill>
                          <a:schemeClr val="tx1"/>
                        </a:solidFill>
                        <a:latin typeface="Cambria Math" panose="02040503050406030204" pitchFamily="18" charset="0"/>
                      </a:rPr>
                      <m:t>𝛼</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r>
                      <a:rPr lang="en-US" sz="1800">
                        <a:solidFill>
                          <a:schemeClr val="tx1"/>
                        </a:solidFill>
                        <a:latin typeface="Cambria Math" panose="02040503050406030204" pitchFamily="18" charset="0"/>
                      </a:rPr>
                      <m:t>%</m:t>
                    </m:r>
                  </m:oMath>
                </a14:m>
                <a:r>
                  <a:rPr lang="en-US" sz="1800" dirty="0">
                    <a:solidFill>
                      <a:schemeClr val="tx1"/>
                    </a:solidFill>
                  </a:rPr>
                  <a:t>) with window-size gap to determine if the current window contains noise only. </a:t>
                </a:r>
              </a:p>
              <a:p>
                <a:r>
                  <a:rPr lang="en-US" sz="1800" dirty="0">
                    <a:solidFill>
                      <a:schemeClr val="tx1"/>
                    </a:solidFill>
                  </a:rPr>
                  <a:t>	Straight with model noise trajectories - False Alarm Probability(FAP) of 2% and ~90% average PD.</a:t>
                </a:r>
              </a:p>
              <a:p>
                <a:endParaRPr lang="en-US" sz="1800" dirty="0">
                  <a:solidFill>
                    <a:schemeClr val="tx1"/>
                  </a:solidFill>
                </a:endParaRPr>
              </a:p>
              <a:p>
                <a:pPr marL="285750" indent="-285750">
                  <a:buFont typeface="Wingdings" panose="05000000000000000000" pitchFamily="2" charset="2"/>
                  <a:buChar char="Ø"/>
                </a:pPr>
                <a:r>
                  <a:rPr lang="en-US" sz="2400" dirty="0">
                    <a:solidFill>
                      <a:schemeClr val="tx1"/>
                    </a:solidFill>
                    <a:hlinkClick r:id="rId3" action="ppaction://hlinksldjump"/>
                  </a:rPr>
                  <a:t>Combined</a:t>
                </a:r>
                <a:r>
                  <a:rPr lang="en-US" sz="2400" dirty="0">
                    <a:solidFill>
                      <a:schemeClr val="tx1"/>
                    </a:solidFill>
                  </a:rPr>
                  <a:t> </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489752" y="1212813"/>
                <a:ext cx="11121054" cy="4796101"/>
              </a:xfrm>
              <a:prstGeom prst="rect">
                <a:avLst/>
              </a:prstGeom>
              <a:blipFill>
                <a:blip r:embed="rId4"/>
                <a:stretch>
                  <a:fillRect l="-438" t="-889"/>
                </a:stretch>
              </a:blipFill>
            </p:spPr>
            <p:txBody>
              <a:bodyPr/>
              <a:lstStyle/>
              <a:p>
                <a:r>
                  <a:rPr lang="en-US">
                    <a:noFill/>
                  </a:rPr>
                  <a:t> </a:t>
                </a:r>
              </a:p>
            </p:txBody>
          </p:sp>
        </mc:Fallback>
      </mc:AlternateContent>
    </p:spTree>
    <p:extLst>
      <p:ext uri="{BB962C8B-B14F-4D97-AF65-F5344CB8AC3E}">
        <p14:creationId xmlns:p14="http://schemas.microsoft.com/office/powerpoint/2010/main" val="3163569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970169"/>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2D7BDB22-B0A8-423B-AF1B-DC644CB865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14198" y="1309151"/>
            <a:ext cx="1435383" cy="651399"/>
          </a:xfrm>
          <a:prstGeom prst="rect">
            <a:avLst/>
          </a:prstGeom>
          <a:noFill/>
          <a:ln>
            <a:noFill/>
          </a:ln>
        </p:spPr>
      </p:pic>
      <p:pic>
        <p:nvPicPr>
          <p:cNvPr id="7" name="Picture 6">
            <a:extLst>
              <a:ext uri="{FF2B5EF4-FFF2-40B4-BE49-F238E27FC236}">
                <a16:creationId xmlns:a16="http://schemas.microsoft.com/office/drawing/2014/main" id="{4F332C4E-1D74-4340-AECC-54D08C06FC2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74944" y="1310728"/>
            <a:ext cx="1428750" cy="640204"/>
          </a:xfrm>
          <a:prstGeom prst="rect">
            <a:avLst/>
          </a:prstGeom>
          <a:noFill/>
          <a:ln>
            <a:noFill/>
          </a:ln>
        </p:spPr>
      </p:pic>
      <p:pic>
        <p:nvPicPr>
          <p:cNvPr id="8" name="Picture 7">
            <a:extLst>
              <a:ext uri="{FF2B5EF4-FFF2-40B4-BE49-F238E27FC236}">
                <a16:creationId xmlns:a16="http://schemas.microsoft.com/office/drawing/2014/main" id="{474C6697-3C22-4FD0-B657-89FC30D8D8A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20832" y="2008161"/>
            <a:ext cx="1435384" cy="670626"/>
          </a:xfrm>
          <a:prstGeom prst="rect">
            <a:avLst/>
          </a:prstGeom>
          <a:noFill/>
          <a:ln>
            <a:noFill/>
          </a:ln>
        </p:spPr>
      </p:pic>
      <p:pic>
        <p:nvPicPr>
          <p:cNvPr id="9" name="Picture 8">
            <a:extLst>
              <a:ext uri="{FF2B5EF4-FFF2-40B4-BE49-F238E27FC236}">
                <a16:creationId xmlns:a16="http://schemas.microsoft.com/office/drawing/2014/main" id="{F8B9F97C-80FA-4AF7-A428-79651E25430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4083" y="2018355"/>
            <a:ext cx="1428750" cy="640204"/>
          </a:xfrm>
          <a:prstGeom prst="rect">
            <a:avLst/>
          </a:prstGeom>
          <a:noFill/>
          <a:ln>
            <a:noFill/>
          </a:ln>
        </p:spPr>
      </p:pic>
      <p:sp>
        <p:nvSpPr>
          <p:cNvPr id="2" name="Rectangle 1">
            <a:extLst>
              <a:ext uri="{FF2B5EF4-FFF2-40B4-BE49-F238E27FC236}">
                <a16:creationId xmlns:a16="http://schemas.microsoft.com/office/drawing/2014/main" id="{B303F518-306B-4366-AF4C-6167B5EF8874}"/>
              </a:ext>
            </a:extLst>
          </p:cNvPr>
          <p:cNvSpPr/>
          <p:nvPr/>
        </p:nvSpPr>
        <p:spPr>
          <a:xfrm>
            <a:off x="2737989" y="1858631"/>
            <a:ext cx="548548"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Viterbi</a:t>
            </a:r>
            <a:endParaRPr lang="en-US" sz="1000" dirty="0"/>
          </a:p>
        </p:txBody>
      </p:sp>
      <p:sp>
        <p:nvSpPr>
          <p:cNvPr id="11" name="Rectangle 10">
            <a:extLst>
              <a:ext uri="{FF2B5EF4-FFF2-40B4-BE49-F238E27FC236}">
                <a16:creationId xmlns:a16="http://schemas.microsoft.com/office/drawing/2014/main" id="{D7905D4B-4D1F-4CB8-BB01-0212F4EDAFEB}"/>
              </a:ext>
            </a:extLst>
          </p:cNvPr>
          <p:cNvSpPr/>
          <p:nvPr/>
        </p:nvSpPr>
        <p:spPr>
          <a:xfrm>
            <a:off x="2525483" y="2588815"/>
            <a:ext cx="1011815"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Dynamic SHAS</a:t>
            </a:r>
            <a:endParaRPr lang="en-US" sz="1000" dirty="0"/>
          </a:p>
        </p:txBody>
      </p:sp>
      <p:sp>
        <p:nvSpPr>
          <p:cNvPr id="12" name="מלבן 939">
            <a:extLst>
              <a:ext uri="{FF2B5EF4-FFF2-40B4-BE49-F238E27FC236}">
                <a16:creationId xmlns:a16="http://schemas.microsoft.com/office/drawing/2014/main" id="{655DD802-BCDF-41E1-AE01-20744F33A831}"/>
              </a:ext>
            </a:extLst>
          </p:cNvPr>
          <p:cNvSpPr/>
          <p:nvPr/>
        </p:nvSpPr>
        <p:spPr>
          <a:xfrm>
            <a:off x="980887" y="3153190"/>
            <a:ext cx="4611300" cy="3195127"/>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n-US" sz="1000" b="1" i="1" u="sng" dirty="0">
                <a:effectLst/>
                <a:latin typeface="Calibri" panose="020F0502020204030204" pitchFamily="34" charset="0"/>
                <a:ea typeface="Times New Roman" panose="02020603050405020304" pitchFamily="18" charset="0"/>
                <a:cs typeface="Arial" panose="020B0604020202020204" pitchFamily="34" charset="0"/>
              </a:rPr>
              <a:t>Combined tracking algorithm</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//Dynamic SHAS window size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Arial" panose="020B0604020202020204" pitchFamily="34" charset="0"/>
              </a:rPr>
              <a:t>windowSize</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//Viterbi back steps number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back step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//The number of initial Dynamic SHAS based tracking algorithm predictions</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David" panose="020E0502060401010101" pitchFamily="34" charset="-79"/>
              </a:rPr>
              <a:t>numDynamicPredictions</a:t>
            </a:r>
            <a:r>
              <a:rPr lang="en-US" sz="1000" i="1" dirty="0">
                <a:effectLst/>
                <a:latin typeface="Calibri" panose="020F0502020204030204" pitchFamily="34" charset="0"/>
                <a:ea typeface="Times New Roman" panose="02020603050405020304" pitchFamily="18" charset="0"/>
                <a:cs typeface="David" panose="020E0502060401010101" pitchFamily="34" charset="-79"/>
              </a:rPr>
              <a:t> = 2*window size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000" dirty="0">
              <a:latin typeface="David" panose="020E0502060401010101" pitchFamily="34" charset="-79"/>
              <a:ea typeface="Times New Roman" panose="02020603050405020304" pitchFamily="18" charset="0"/>
              <a:cs typeface="David" panose="020E0502060401010101" pitchFamily="34" charset="-79"/>
            </a:endParaRPr>
          </a:p>
          <a:p>
            <a:pPr marL="228600" indent="-228600" algn="just">
              <a:lnSpc>
                <a:spcPct val="150000"/>
              </a:lnSpc>
              <a:spcAft>
                <a:spcPts val="0"/>
              </a:spcAft>
              <a:buAutoNum type="arabicPeriod"/>
            </a:pPr>
            <a:r>
              <a:rPr lang="en-US" sz="1000" i="1" dirty="0">
                <a:effectLst/>
                <a:latin typeface="Calibri" panose="020F0502020204030204" pitchFamily="34" charset="0"/>
                <a:ea typeface="Times New Roman" panose="02020603050405020304" pitchFamily="18" charset="0"/>
                <a:cs typeface="Arial" panose="020B0604020202020204" pitchFamily="34" charset="0"/>
              </a:rPr>
              <a:t>Initialize Viterbi(back step)  and Dynamic SHAS based algorithms( window size)</a:t>
            </a:r>
          </a:p>
          <a:p>
            <a:pPr marL="228600" indent="-228600" algn="just">
              <a:lnSpc>
                <a:spcPct val="150000"/>
              </a:lnSpc>
              <a:spcAft>
                <a:spcPts val="0"/>
              </a:spcAft>
              <a:buAutoNum type="arabicPeriod"/>
            </a:pPr>
            <a:r>
              <a:rPr lang="en-US" sz="1000" i="1" dirty="0">
                <a:latin typeface="Calibri" panose="020F0502020204030204" pitchFamily="34" charset="0"/>
                <a:ea typeface="Times New Roman" panose="02020603050405020304" pitchFamily="18" charset="0"/>
                <a:cs typeface="Arial" panose="020B0604020202020204" pitchFamily="34" charset="0"/>
              </a:rPr>
              <a:t> </a:t>
            </a:r>
            <a:r>
              <a:rPr lang="en-US" sz="1000" i="1" dirty="0">
                <a:effectLst/>
                <a:latin typeface="Calibri" panose="020F0502020204030204" pitchFamily="34" charset="0"/>
                <a:ea typeface="Times New Roman" panose="02020603050405020304" pitchFamily="18" charset="0"/>
                <a:cs typeface="Arial" panose="020B0604020202020204" pitchFamily="34" charset="0"/>
              </a:rPr>
              <a:t>For step 1 up to </a:t>
            </a:r>
            <a:r>
              <a:rPr lang="en-US" sz="1000" i="1" dirty="0" err="1">
                <a:effectLst/>
                <a:latin typeface="Calibri" panose="020F0502020204030204" pitchFamily="34" charset="0"/>
                <a:ea typeface="Times New Roman" panose="02020603050405020304" pitchFamily="18" charset="0"/>
                <a:cs typeface="Arial" panose="020B0604020202020204" pitchFamily="34" charset="0"/>
              </a:rPr>
              <a:t>numDynamicPredictions</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p>
          <a:p>
            <a:pPr algn="just">
              <a:lnSpc>
                <a:spcPct val="150000"/>
              </a:lnSpc>
              <a:spcAft>
                <a:spcPts val="0"/>
              </a:spcAft>
            </a:pPr>
            <a:r>
              <a:rPr lang="en-US" sz="1000" i="1" dirty="0">
                <a:latin typeface="Calibri" panose="020F0502020204030204" pitchFamily="34" charset="0"/>
                <a:ea typeface="Times New Roman" panose="02020603050405020304" pitchFamily="18" charset="0"/>
                <a:cs typeface="Arial" panose="020B0604020202020204" pitchFamily="34" charset="0"/>
              </a:rPr>
              <a:t>           2.1 </a:t>
            </a:r>
            <a:r>
              <a:rPr lang="en-US" sz="1000" i="1" dirty="0">
                <a:effectLst/>
                <a:latin typeface="Calibri" panose="020F0502020204030204" pitchFamily="34" charset="0"/>
                <a:ea typeface="Times New Roman" panose="02020603050405020304" pitchFamily="18" charset="0"/>
                <a:cs typeface="David" panose="020E0502060401010101" pitchFamily="34" charset="-79"/>
              </a:rPr>
              <a:t>If 'Lost event' declared</a:t>
            </a:r>
          </a:p>
          <a:p>
            <a:pPr algn="just">
              <a:lnSpc>
                <a:spcPct val="127000"/>
              </a:lnSpc>
              <a:spcAft>
                <a:spcPts val="20"/>
              </a:spcAft>
            </a:pPr>
            <a:r>
              <a:rPr lang="en-US" sz="1000" i="1" dirty="0">
                <a:latin typeface="Calibri" panose="020F0502020204030204" pitchFamily="34" charset="0"/>
                <a:ea typeface="Times New Roman" panose="02020603050405020304" pitchFamily="18" charset="0"/>
                <a:cs typeface="David" panose="020E0502060401010101" pitchFamily="34" charset="-79"/>
              </a:rPr>
              <a:t>                    </a:t>
            </a:r>
            <a:r>
              <a:rPr lang="en-US" sz="1000" i="1" dirty="0">
                <a:effectLst/>
                <a:latin typeface="Calibri" panose="020F0502020204030204" pitchFamily="34" charset="0"/>
                <a:ea typeface="Times New Roman" panose="02020603050405020304" pitchFamily="18" charset="0"/>
                <a:cs typeface="David" panose="020E0502060401010101" pitchFamily="34" charset="-79"/>
              </a:rPr>
              <a:t>2.1.1 Break</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indent="-228600" algn="just">
              <a:lnSpc>
                <a:spcPct val="127000"/>
              </a:lnSpc>
              <a:spcAft>
                <a:spcPts val="2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2.2 else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2.2.1 Predicted Position = Dynamic Shas based tracking algo. Prediction</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pPr>
            <a:r>
              <a:rPr lang="en-US" sz="1000" i="1" dirty="0">
                <a:effectLst/>
                <a:latin typeface="Calibri" panose="020F0502020204030204" pitchFamily="34" charset="0"/>
                <a:ea typeface="Times New Roman" panose="02020603050405020304" pitchFamily="18" charset="0"/>
                <a:cs typeface="David" panose="020E0502060401010101" pitchFamily="34" charset="-79"/>
              </a:rPr>
              <a:t>3.   </a:t>
            </a:r>
            <a:r>
              <a:rPr lang="en-US" sz="1000" i="1" dirty="0">
                <a:latin typeface="Calibri" panose="020F0502020204030204" pitchFamily="34" charset="0"/>
                <a:ea typeface="Times New Roman" panose="02020603050405020304" pitchFamily="18" charset="0"/>
                <a:cs typeface="David" panose="020E0502060401010101" pitchFamily="34" charset="-79"/>
              </a:rPr>
              <a:t>Predicted Position = Viterbi based tracking algo. Prediction</a:t>
            </a:r>
            <a:endParaRPr lang="en-US" sz="1000" i="1" dirty="0">
              <a:latin typeface="Calibri" panose="020F0502020204030204" pitchFamily="34" charset="0"/>
              <a:ea typeface="Times New Roman" panose="02020603050405020304" pitchFamily="18" charset="0"/>
              <a:cs typeface="Arial" panose="020B0604020202020204" pitchFamily="34" charset="0"/>
            </a:endParaRPr>
          </a:p>
          <a:p>
            <a:pPr algn="just">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8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2486AD5F-F245-4C7C-A70D-EFB9A84FAED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814887" y="1287901"/>
            <a:ext cx="2825750" cy="1862851"/>
          </a:xfrm>
          <a:prstGeom prst="rect">
            <a:avLst/>
          </a:prstGeom>
          <a:noFill/>
          <a:ln>
            <a:noFill/>
          </a:ln>
        </p:spPr>
      </p:pic>
      <p:pic>
        <p:nvPicPr>
          <p:cNvPr id="14" name="Picture 13">
            <a:extLst>
              <a:ext uri="{FF2B5EF4-FFF2-40B4-BE49-F238E27FC236}">
                <a16:creationId xmlns:a16="http://schemas.microsoft.com/office/drawing/2014/main" id="{4FD6F63E-BA92-4014-A711-715D0190C81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501151" y="1291580"/>
            <a:ext cx="2109655" cy="1825459"/>
          </a:xfrm>
          <a:prstGeom prst="rect">
            <a:avLst/>
          </a:prstGeom>
          <a:noFill/>
          <a:ln>
            <a:noFill/>
          </a:ln>
        </p:spPr>
      </p:pic>
      <p:pic>
        <p:nvPicPr>
          <p:cNvPr id="15" name="Picture 14">
            <a:extLst>
              <a:ext uri="{FF2B5EF4-FFF2-40B4-BE49-F238E27FC236}">
                <a16:creationId xmlns:a16="http://schemas.microsoft.com/office/drawing/2014/main" id="{C764CA5F-3B7B-4D97-880C-B537B2EBC8B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585809" y="3437319"/>
            <a:ext cx="2109655" cy="1825460"/>
          </a:xfrm>
          <a:prstGeom prst="rect">
            <a:avLst/>
          </a:prstGeom>
          <a:noFill/>
          <a:ln>
            <a:noFill/>
          </a:ln>
        </p:spPr>
      </p:pic>
      <p:sp>
        <p:nvSpPr>
          <p:cNvPr id="3" name="Rectangle 2">
            <a:extLst>
              <a:ext uri="{FF2B5EF4-FFF2-40B4-BE49-F238E27FC236}">
                <a16:creationId xmlns:a16="http://schemas.microsoft.com/office/drawing/2014/main" id="{C96AD6F0-4152-4535-8324-86177AC97301}"/>
              </a:ext>
            </a:extLst>
          </p:cNvPr>
          <p:cNvSpPr/>
          <p:nvPr/>
        </p:nvSpPr>
        <p:spPr>
          <a:xfrm>
            <a:off x="8743595" y="5513993"/>
            <a:ext cx="1794081" cy="276999"/>
          </a:xfrm>
          <a:prstGeom prst="rect">
            <a:avLst/>
          </a:prstGeom>
        </p:spPr>
        <p:txBody>
          <a:bodyPr wrap="none">
            <a:spAutoFit/>
          </a:bodyPr>
          <a:lstStyle/>
          <a:p>
            <a:r>
              <a:rPr lang="en-US" sz="1200" dirty="0">
                <a:latin typeface="David" panose="020E0502060401010101" pitchFamily="34" charset="-79"/>
                <a:ea typeface="Times New Roman" panose="02020603050405020304" pitchFamily="18" charset="0"/>
                <a:cs typeface="Times New Roman" panose="02020603050405020304" pitchFamily="18" charset="0"/>
              </a:rPr>
              <a:t>Straight with model Noise</a:t>
            </a:r>
            <a:endParaRPr lang="en-US" sz="1200" dirty="0"/>
          </a:p>
        </p:txBody>
      </p:sp>
      <p:sp>
        <p:nvSpPr>
          <p:cNvPr id="16" name="Arrow: Curved Left 15">
            <a:hlinkClick r:id="rId10" action="ppaction://hlinksldjump"/>
            <a:extLst>
              <a:ext uri="{FF2B5EF4-FFF2-40B4-BE49-F238E27FC236}">
                <a16:creationId xmlns:a16="http://schemas.microsoft.com/office/drawing/2014/main" id="{8D0195CE-DDE8-4660-A550-B235F0361956}"/>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4581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ea typeface="Times New Roman" panose="02020603050405020304" pitchFamily="18" charset="0"/>
                <a:cs typeface="Times New Roman" panose="02020603050405020304" pitchFamily="18" charset="0"/>
              </a:rPr>
              <a:t>A Synthetic target in real clouds scene</a:t>
            </a:r>
            <a:endParaRPr lang="en-US" sz="3200" dirty="0">
              <a:solidFill>
                <a:schemeClr val="tx1"/>
              </a:solidFill>
            </a:endParaRPr>
          </a:p>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sp>
        <p:nvSpPr>
          <p:cNvPr id="3" name="Rectangle 2">
            <a:extLst>
              <a:ext uri="{FF2B5EF4-FFF2-40B4-BE49-F238E27FC236}">
                <a16:creationId xmlns:a16="http://schemas.microsoft.com/office/drawing/2014/main" id="{8A117A82-17B7-4E1B-86B3-BFECE534E128}"/>
              </a:ext>
            </a:extLst>
          </p:cNvPr>
          <p:cNvSpPr/>
          <p:nvPr/>
        </p:nvSpPr>
        <p:spPr>
          <a:xfrm>
            <a:off x="131179" y="2016336"/>
            <a:ext cx="4047281"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cs typeface="Times New Roman" panose="02020603050405020304" pitchFamily="18" charset="0"/>
              </a:rPr>
              <a:t>Embed the target in the scene according to the Signal-to-Clutter Ratio (SCR)</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685657A-1E24-412F-B90F-6740EB6A4083}"/>
                  </a:ext>
                </a:extLst>
              </p:cNvPr>
              <p:cNvSpPr/>
              <p:nvPr/>
            </p:nvSpPr>
            <p:spPr>
              <a:xfrm>
                <a:off x="-91441" y="2662667"/>
                <a:ext cx="6096000" cy="2120196"/>
              </a:xfrm>
              <a:prstGeom prst="rect">
                <a:avLst/>
              </a:prstGeom>
            </p:spPr>
            <p:txBody>
              <a:bodyPr>
                <a:spAutoFit/>
              </a:bodyPr>
              <a:lstStyle/>
              <a:p>
                <a:pPr marL="457200" indent="457200">
                  <a:lnSpc>
                    <a:spcPct val="150000"/>
                  </a:lnSpc>
                  <a:spcAft>
                    <a:spcPts val="100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𝑆𝐶𝑅</m:t>
                    </m:r>
                    <m:r>
                      <a:rPr lang="en-US" i="1">
                        <a:latin typeface="Cambria Math" panose="02040503050406030204" pitchFamily="18" charset="0"/>
                        <a:ea typeface="Times New Roman" panose="02020603050405020304" pitchFamily="18" charset="0"/>
                        <a:cs typeface="David" panose="020E0502060401010101" pitchFamily="34" charset="-79"/>
                      </a:rPr>
                      <m:t>=</m:t>
                    </m:r>
                    <m:f>
                      <m:fPr>
                        <m:ctrlPr>
                          <a:rPr lang="en-US" i="1">
                            <a:latin typeface="Cambria Math" panose="02040503050406030204" pitchFamily="18" charset="0"/>
                            <a:ea typeface="Times New Roman" panose="02020603050405020304" pitchFamily="18" charset="0"/>
                            <a:cs typeface="David" panose="020E0502060401010101" pitchFamily="34" charset="-79"/>
                          </a:rPr>
                        </m:ctrlPr>
                      </m:fPr>
                      <m:num>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𝑡</m:t>
                            </m:r>
                          </m:e>
                          <m:sub>
                            <m:r>
                              <a:rPr lang="en-US" i="1">
                                <a:latin typeface="Cambria Math" panose="02040503050406030204" pitchFamily="18" charset="0"/>
                                <a:ea typeface="Times New Roman" panose="02020603050405020304" pitchFamily="18" charset="0"/>
                                <a:cs typeface="David" panose="020E0502060401010101" pitchFamily="34" charset="-79"/>
                              </a:rPr>
                              <m:t>𝑐</m:t>
                            </m:r>
                          </m:sub>
                        </m:sSub>
                      </m:num>
                      <m:den>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𝜇</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r>
                          <a:rPr lang="en-US" i="1">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𝜎</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den>
                    </m:f>
                  </m:oMath>
                </a14:m>
                <a:r>
                  <a:rPr lang="en-US" dirty="0">
                    <a:latin typeface="David" panose="020E0502060401010101" pitchFamily="34" charset="-79"/>
                    <a:ea typeface="Times New Roman" panose="02020603050405020304" pitchFamily="18" charset="0"/>
                    <a:cs typeface="David" panose="020E0502060401010101" pitchFamily="34" charset="-79"/>
                  </a:rPr>
                  <a:t>		                       	                                   </a:t>
                </a:r>
                <a:endParaRPr lang="en-US" sz="1100" dirty="0">
                  <a:effectLst/>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mean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𝜎</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STD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oMath>
                </a14:m>
                <a:r>
                  <a:rPr lang="en-US" sz="1400" i="1" dirty="0">
                    <a:latin typeface="Cambria Math" panose="02040503050406030204" pitchFamily="18" charset="0"/>
                    <a:ea typeface="Times New Roman" panose="02020603050405020304" pitchFamily="18" charset="0"/>
                    <a:cs typeface="David" panose="020E0502060401010101" pitchFamily="34" charset="-79"/>
                  </a:rPr>
                  <a:t> – </a:t>
                </a:r>
                <a:r>
                  <a:rPr lang="en-US" sz="1400" dirty="0">
                    <a:latin typeface="Cambria Math" panose="02040503050406030204" pitchFamily="18" charset="0"/>
                    <a:ea typeface="Times New Roman" panose="02020603050405020304" pitchFamily="18" charset="0"/>
                    <a:cs typeface="David" panose="020E0502060401010101" pitchFamily="34" charset="-79"/>
                  </a:rPr>
                  <a:t>The target peak. </a:t>
                </a:r>
                <a:endParaRPr lang="en-US" sz="1400" dirty="0">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𝑡</m:t>
                        </m:r>
                      </m:e>
                      <m:sub>
                        <m:r>
                          <a:rPr lang="en-US" sz="1400" i="1">
                            <a:latin typeface="Cambria Math" panose="02040503050406030204" pitchFamily="18" charset="0"/>
                            <a:ea typeface="Times New Roman" panose="02020603050405020304" pitchFamily="18" charset="0"/>
                            <a:cs typeface="David" panose="020E0502060401010101" pitchFamily="34" charset="-79"/>
                          </a:rPr>
                          <m:t>𝑐</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 – The Target contrast </a:t>
                </a: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latin typeface="Cambria Math" panose="02040503050406030204" pitchFamily="18" charset="0"/>
                        <a:ea typeface="Times New Roman" panose="02020603050405020304" pitchFamily="18" charset="0"/>
                        <a:cs typeface="David" panose="020E0502060401010101" pitchFamily="34" charset="-79"/>
                      </a:rPr>
                      <m:t> − </m:t>
                    </m:r>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a:t>
                </a:r>
                <a:endParaRPr lang="en-US" sz="14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6" name="Rectangle 5">
                <a:extLst>
                  <a:ext uri="{FF2B5EF4-FFF2-40B4-BE49-F238E27FC236}">
                    <a16:creationId xmlns:a16="http://schemas.microsoft.com/office/drawing/2014/main" id="{8685657A-1E24-412F-B90F-6740EB6A4083}"/>
                  </a:ext>
                </a:extLst>
              </p:cNvPr>
              <p:cNvSpPr>
                <a:spLocks noRot="1" noChangeAspect="1" noMove="1" noResize="1" noEditPoints="1" noAdjustHandles="1" noChangeArrowheads="1" noChangeShapeType="1" noTextEdit="1"/>
              </p:cNvSpPr>
              <p:nvPr/>
            </p:nvSpPr>
            <p:spPr>
              <a:xfrm>
                <a:off x="-91441" y="2662667"/>
                <a:ext cx="6096000" cy="2120196"/>
              </a:xfrm>
              <a:prstGeom prst="rect">
                <a:avLst/>
              </a:prstGeom>
              <a:blipFill>
                <a:blip r:embed="rId7"/>
                <a:stretch>
                  <a:fillRect b="-1149"/>
                </a:stretch>
              </a:blipFill>
            </p:spPr>
            <p:txBody>
              <a:bodyPr/>
              <a:lstStyle/>
              <a:p>
                <a:r>
                  <a:rPr lang="en-US">
                    <a:noFill/>
                  </a:rPr>
                  <a:t> </a:t>
                </a:r>
              </a:p>
            </p:txBody>
          </p:sp>
        </mc:Fallback>
      </mc:AlternateContent>
      <p:pic>
        <p:nvPicPr>
          <p:cNvPr id="7" name="STwWN066yM033z_3Wscene1">
            <a:hlinkClick r:id="" action="ppaction://media"/>
            <a:extLst>
              <a:ext uri="{FF2B5EF4-FFF2-40B4-BE49-F238E27FC236}">
                <a16:creationId xmlns:a16="http://schemas.microsoft.com/office/drawing/2014/main" id="{1DD791B5-1B37-4CB9-8F2A-28CD1C5FD9B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862708" y="1554963"/>
            <a:ext cx="4574985" cy="2245268"/>
          </a:xfrm>
          <a:prstGeom prst="rect">
            <a:avLst/>
          </a:prstGeom>
        </p:spPr>
      </p:pic>
      <p:pic>
        <p:nvPicPr>
          <p:cNvPr id="8" name="STwWNM090y080z_3Wscene2">
            <a:hlinkClick r:id="" action="ppaction://media"/>
            <a:extLst>
              <a:ext uri="{FF2B5EF4-FFF2-40B4-BE49-F238E27FC236}">
                <a16:creationId xmlns:a16="http://schemas.microsoft.com/office/drawing/2014/main" id="{3655C551-A9DA-491F-B468-FE3CDAE2B89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58984" y="3800231"/>
            <a:ext cx="4924284" cy="2416694"/>
          </a:xfrm>
          <a:prstGeom prst="rect">
            <a:avLst/>
          </a:prstGeom>
        </p:spPr>
      </p:pic>
    </p:spTree>
    <p:extLst>
      <p:ext uri="{BB962C8B-B14F-4D97-AF65-F5344CB8AC3E}">
        <p14:creationId xmlns:p14="http://schemas.microsoft.com/office/powerpoint/2010/main" val="248751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cs typeface="Times New Roman" panose="02020603050405020304" pitchFamily="18" charset="0"/>
              </a:rPr>
              <a:t>A real target in a real clouds scene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2" name="DshasTBDPlaneVideoWin8">
            <a:hlinkClick r:id="" action="ppaction://media"/>
            <a:extLst>
              <a:ext uri="{FF2B5EF4-FFF2-40B4-BE49-F238E27FC236}">
                <a16:creationId xmlns:a16="http://schemas.microsoft.com/office/drawing/2014/main" id="{EA3895D6-3907-45E6-9BC2-5F1478D549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091" y="1610308"/>
            <a:ext cx="10836275" cy="5813425"/>
          </a:xfrm>
          <a:prstGeom prst="rect">
            <a:avLst/>
          </a:prstGeom>
        </p:spPr>
      </p:pic>
    </p:spTree>
    <p:extLst>
      <p:ext uri="{BB962C8B-B14F-4D97-AF65-F5344CB8AC3E}">
        <p14:creationId xmlns:p14="http://schemas.microsoft.com/office/powerpoint/2010/main" val="277359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pPr algn="ctr"/>
            <a:endParaRPr lang="en-US" sz="1800" dirty="0"/>
          </a:p>
        </p:txBody>
      </p:sp>
      <p:sp>
        <p:nvSpPr>
          <p:cNvPr id="6" name="Rectangle 5">
            <a:extLst>
              <a:ext uri="{FF2B5EF4-FFF2-40B4-BE49-F238E27FC236}">
                <a16:creationId xmlns:a16="http://schemas.microsoft.com/office/drawing/2014/main" id="{ED8424E2-5D2B-4D4E-90BD-4EF5CBC64E73}"/>
              </a:ext>
            </a:extLst>
          </p:cNvPr>
          <p:cNvSpPr/>
          <p:nvPr/>
        </p:nvSpPr>
        <p:spPr>
          <a:xfrm>
            <a:off x="844951" y="1246380"/>
            <a:ext cx="9259747" cy="2677656"/>
          </a:xfrm>
          <a:prstGeom prst="rect">
            <a:avLst/>
          </a:prstGeom>
        </p:spPr>
        <p:txBody>
          <a:bodyPr wrap="square">
            <a:spAutoFit/>
          </a:bodyPr>
          <a:lstStyle/>
          <a:p>
            <a:pPr algn="ctr"/>
            <a:r>
              <a:rPr lang="en-US" sz="2400" dirty="0">
                <a:latin typeface="David" panose="020E0502060401010101" pitchFamily="34" charset="-79"/>
                <a:ea typeface="Times New Roman" panose="02020603050405020304" pitchFamily="18" charset="0"/>
                <a:cs typeface="Times New Roman" panose="02020603050405020304" pitchFamily="18" charset="0"/>
              </a:rPr>
              <a:t>In this work, we showed the potential of a geometric analysis based algorithm for curve detection and target tracking. We strongly believe that additional research and adjustment can make it even more effective and robust for a much wider range of scenarios than shown in our preliminary work.</a:t>
            </a:r>
          </a:p>
          <a:p>
            <a:pPr algn="ctr"/>
            <a:endParaRPr lang="en-US" sz="2400" dirty="0">
              <a:latin typeface="David" panose="020E0502060401010101" pitchFamily="34" charset="-79"/>
              <a:cs typeface="Times New Roman" panose="02020603050405020304" pitchFamily="18" charset="0"/>
            </a:endParaRPr>
          </a:p>
          <a:p>
            <a:pPr algn="ctr"/>
            <a:r>
              <a:rPr lang="en-US" sz="2400" err="1">
                <a:latin typeface="David" panose="020E0502060401010101" pitchFamily="34" charset="-79"/>
                <a:cs typeface="Times New Roman" panose="02020603050405020304" pitchFamily="18" charset="0"/>
              </a:rPr>
              <a:t>Github</a:t>
            </a:r>
            <a:r>
              <a:rPr lang="en-US" sz="2400">
                <a:latin typeface="David" panose="020E0502060401010101" pitchFamily="34" charset="-79"/>
                <a:cs typeface="Times New Roman" panose="02020603050405020304" pitchFamily="18" charset="0"/>
              </a:rPr>
              <a:t>://</a:t>
            </a:r>
            <a:endParaRPr lang="en-US" sz="2400" dirty="0"/>
          </a:p>
        </p:txBody>
      </p:sp>
      <p:pic>
        <p:nvPicPr>
          <p:cNvPr id="8" name="Graphic 7" descr="Streamers">
            <a:extLst>
              <a:ext uri="{FF2B5EF4-FFF2-40B4-BE49-F238E27FC236}">
                <a16:creationId xmlns:a16="http://schemas.microsoft.com/office/drawing/2014/main" id="{25AAADDA-C43B-4C8E-9AB9-276A510FD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97" y="3796496"/>
            <a:ext cx="1572229" cy="1435261"/>
          </a:xfrm>
          <a:prstGeom prst="rect">
            <a:avLst/>
          </a:prstGeom>
        </p:spPr>
      </p:pic>
    </p:spTree>
    <p:extLst>
      <p:ext uri="{BB962C8B-B14F-4D97-AF65-F5344CB8AC3E}">
        <p14:creationId xmlns:p14="http://schemas.microsoft.com/office/powerpoint/2010/main" val="80128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moving target.</a:t>
            </a:r>
            <a:br>
              <a:rPr lang="en-US" sz="2800" dirty="0"/>
            </a:br>
            <a:endParaRPr lang="en-US" sz="2800" dirty="0"/>
          </a:p>
          <a:p>
            <a:pPr>
              <a:lnSpc>
                <a:spcPct val="90000"/>
              </a:lnSpc>
              <a:buFont typeface="Wingdings" pitchFamily="2" charset="2"/>
              <a:buChar char="Ø"/>
            </a:pPr>
            <a:r>
              <a:rPr lang="en-US" sz="2800" dirty="0"/>
              <a:t>A dim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Objectives</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pPr>
              <a:buFont typeface="Wingdings" panose="05000000000000000000" pitchFamily="2" charset="2"/>
              <a:buChar char="Ø"/>
            </a:pPr>
            <a:r>
              <a:rPr lang="en-US" sz="2800" dirty="0"/>
              <a:t>Develop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528751"/>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75027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339"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10100</Words>
  <Application>Microsoft Office PowerPoint</Application>
  <PresentationFormat>Widescreen</PresentationFormat>
  <Paragraphs>972</Paragraphs>
  <Slides>55</Slides>
  <Notes>54</Notes>
  <HiddenSlides>16</HiddenSlides>
  <MMClips>12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9"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2020-04-15T16:42:45Z</dcterms:modified>
</cp:coreProperties>
</file>